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25203150" cy="32404050"/>
  <p:notesSz cx="6856413" cy="90836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7893414-2D6D-44F7-A9B4-18CA096F78B6}">
  <a:tblStyle styleId="{C7893414-2D6D-44F7-A9B4-18CA096F78B6}"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8" d="100"/>
          <a:sy n="38" d="100"/>
        </p:scale>
        <p:origin x="204"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2950" y="681275"/>
            <a:ext cx="4571150" cy="34063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7927756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625" y="4314725"/>
            <a:ext cx="5485100" cy="408765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2" name="Shape 82"/>
          <p:cNvSpPr>
            <a:spLocks noGrp="1" noRot="1" noChangeAspect="1"/>
          </p:cNvSpPr>
          <p:nvPr>
            <p:ph type="sldImg" idx="2"/>
          </p:nvPr>
        </p:nvSpPr>
        <p:spPr>
          <a:xfrm>
            <a:off x="2103438" y="681038"/>
            <a:ext cx="2649537" cy="34067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92630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oş" type="blank">
  <p:cSld name="BLANK">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şlık, Dikey Metin" type="vertTx">
  <p:cSld name="VERTICAL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907771" y="6912227"/>
            <a:ext cx="21387610" cy="22681924"/>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key Başlık ve Metin" type="vertTitleAndTx">
  <p:cSld name="VERTICAL_TITLE_AND_VERTICAL_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282278" y="12286256"/>
            <a:ext cx="27650597" cy="566984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4117910" y="6674443"/>
            <a:ext cx="27650597" cy="16893471"/>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aşlık Slaydı" type="title">
  <p:cSld name="TITLE">
    <p:spTree>
      <p:nvGrpSpPr>
        <p:cNvPr id="1" name="Shape 15"/>
        <p:cNvGrpSpPr/>
        <p:nvPr/>
      </p:nvGrpSpPr>
      <p:grpSpPr>
        <a:xfrm>
          <a:off x="0" y="0"/>
          <a:ext cx="0" cy="0"/>
          <a:chOff x="0" y="0"/>
          <a:chExt cx="0" cy="0"/>
        </a:xfrm>
      </p:grpSpPr>
      <p:sp>
        <p:nvSpPr>
          <p:cNvPr id="16" name="Shape 16"/>
          <p:cNvSpPr txBox="1">
            <a:spLocks noGrp="1"/>
          </p:cNvSpPr>
          <p:nvPr>
            <p:ph type="ctrTitle"/>
          </p:nvPr>
        </p:nvSpPr>
        <p:spPr>
          <a:xfrm>
            <a:off x="1890364" y="10066973"/>
            <a:ext cx="21422430" cy="6945154"/>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17" name="Shape 17"/>
          <p:cNvSpPr txBox="1">
            <a:spLocks noGrp="1"/>
          </p:cNvSpPr>
          <p:nvPr>
            <p:ph type="subTitle" idx="1"/>
          </p:nvPr>
        </p:nvSpPr>
        <p:spPr>
          <a:xfrm>
            <a:off x="3780721" y="18362295"/>
            <a:ext cx="17641713" cy="8281035"/>
          </a:xfrm>
          <a:prstGeom prst="rect">
            <a:avLst/>
          </a:prstGeom>
          <a:noFill/>
          <a:ln>
            <a:noFill/>
          </a:ln>
        </p:spPr>
        <p:txBody>
          <a:bodyPr spcFirstLastPara="1" wrap="square" lIns="91425" tIns="91425" rIns="91425" bIns="91425" anchor="t" anchorCtr="0"/>
          <a:lstStyle>
            <a:lvl1pPr marR="0" lvl="0" algn="ctr" rtl="0">
              <a:spcBef>
                <a:spcPts val="2240"/>
              </a:spcBef>
              <a:spcAft>
                <a:spcPts val="0"/>
              </a:spcAft>
              <a:buClr>
                <a:schemeClr val="dk1"/>
              </a:buClr>
              <a:buSzPts val="11200"/>
              <a:buFont typeface="Arial"/>
              <a:buNone/>
              <a:defRPr sz="11200" b="0" i="0" u="none" strike="noStrike" cap="none">
                <a:solidFill>
                  <a:schemeClr val="dk1"/>
                </a:solidFill>
                <a:latin typeface="Arial"/>
                <a:ea typeface="Arial"/>
                <a:cs typeface="Arial"/>
                <a:sym typeface="Arial"/>
              </a:defRPr>
            </a:lvl1pPr>
            <a:lvl2pPr marR="0" lvl="1" algn="ctr" rtl="0">
              <a:spcBef>
                <a:spcPts val="1920"/>
              </a:spcBef>
              <a:spcAft>
                <a:spcPts val="0"/>
              </a:spcAft>
              <a:buClr>
                <a:schemeClr val="dk1"/>
              </a:buClr>
              <a:buSzPts val="9600"/>
              <a:buFont typeface="Arial"/>
              <a:buNone/>
              <a:defRPr sz="9600" b="0" i="0" u="none" strike="noStrike" cap="none">
                <a:solidFill>
                  <a:schemeClr val="dk1"/>
                </a:solidFill>
                <a:latin typeface="Arial"/>
                <a:ea typeface="Arial"/>
                <a:cs typeface="Arial"/>
                <a:sym typeface="Arial"/>
              </a:defRPr>
            </a:lvl2pPr>
            <a:lvl3pPr marR="0" lvl="2" algn="ctr" rtl="0">
              <a:spcBef>
                <a:spcPts val="1700"/>
              </a:spcBef>
              <a:spcAft>
                <a:spcPts val="0"/>
              </a:spcAft>
              <a:buClr>
                <a:schemeClr val="dk1"/>
              </a:buClr>
              <a:buSzPts val="8500"/>
              <a:buFont typeface="Arial"/>
              <a:buNone/>
              <a:defRPr sz="8500" b="0" i="0" u="none" strike="noStrike" cap="none">
                <a:solidFill>
                  <a:schemeClr val="dk1"/>
                </a:solidFill>
                <a:latin typeface="Arial"/>
                <a:ea typeface="Arial"/>
                <a:cs typeface="Arial"/>
                <a:sym typeface="Arial"/>
              </a:defRPr>
            </a:lvl3pPr>
            <a:lvl4pPr marR="0" lvl="3"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4pPr>
            <a:lvl5pPr marR="0" lvl="4"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5pPr>
            <a:lvl6pPr marR="0" lvl="5"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6pPr>
            <a:lvl7pPr marR="0" lvl="6"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7pPr>
            <a:lvl8pPr marR="0" lvl="7"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8pPr>
            <a:lvl9pPr marR="0" lvl="8" algn="ctr" rtl="0">
              <a:spcBef>
                <a:spcPts val="1420"/>
              </a:spcBef>
              <a:spcAft>
                <a:spcPts val="0"/>
              </a:spcAft>
              <a:buClr>
                <a:schemeClr val="dk1"/>
              </a:buClr>
              <a:buSzPts val="7100"/>
              <a:buFont typeface="Arial"/>
              <a:buNone/>
              <a:defRPr sz="71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0" name="Shape 2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şlık ve İçerik" type="obj">
  <p:cSld name="OBJECT">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3" name="Shape 23"/>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24" name="Shape 24"/>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5" name="Shape 25"/>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ölüm Üstbilgisi" type="secHead">
  <p:cSld name="SECTION_HEADER">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1990377" y="20822605"/>
            <a:ext cx="21423665" cy="6436517"/>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33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29" name="Shape 29"/>
          <p:cNvSpPr txBox="1">
            <a:spLocks noGrp="1"/>
          </p:cNvSpPr>
          <p:nvPr>
            <p:ph type="body" idx="1"/>
          </p:nvPr>
        </p:nvSpPr>
        <p:spPr>
          <a:xfrm>
            <a:off x="1990377" y="13734573"/>
            <a:ext cx="21423665" cy="7088030"/>
          </a:xfrm>
          <a:prstGeom prst="rect">
            <a:avLst/>
          </a:prstGeom>
          <a:noFill/>
          <a:ln>
            <a:noFill/>
          </a:ln>
        </p:spPr>
        <p:txBody>
          <a:bodyPr spcFirstLastPara="1" wrap="square" lIns="91425" tIns="91425" rIns="91425" bIns="91425" anchor="b" anchorCtr="0"/>
          <a:lstStyle>
            <a:lvl1pPr marL="457200" marR="0" lvl="0" indent="-228600"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1pPr>
            <a:lvl2pPr marL="914400" marR="0" lvl="1"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3pPr>
            <a:lvl4pPr marL="1828800" marR="0" lvl="3"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6pPr>
            <a:lvl7pPr marL="3200400" marR="0" lvl="6"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7pPr>
            <a:lvl8pPr marL="3657600" marR="0" lvl="7"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8pPr>
            <a:lvl9pPr marL="4114800" marR="0" lvl="8"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9pPr>
          </a:lstStyle>
          <a:p>
            <a:endParaRPr/>
          </a:p>
        </p:txBody>
      </p:sp>
      <p:sp>
        <p:nvSpPr>
          <p:cNvPr id="30" name="Shape 30"/>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1" name="Shape 31"/>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ki İçerik" type="twoObj">
  <p:cSld name="TWO_OBJECTS">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35" name="Shape 35"/>
          <p:cNvSpPr txBox="1">
            <a:spLocks noGrp="1"/>
          </p:cNvSpPr>
          <p:nvPr>
            <p:ph type="body" idx="1"/>
          </p:nvPr>
        </p:nvSpPr>
        <p:spPr>
          <a:xfrm>
            <a:off x="1260656" y="7559520"/>
            <a:ext cx="11281656"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6" name="Shape 36"/>
          <p:cNvSpPr txBox="1">
            <a:spLocks noGrp="1"/>
          </p:cNvSpPr>
          <p:nvPr>
            <p:ph type="body" idx="2"/>
          </p:nvPr>
        </p:nvSpPr>
        <p:spPr>
          <a:xfrm>
            <a:off x="12660842" y="7559520"/>
            <a:ext cx="11281659" cy="21386958"/>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37" name="Shape 37"/>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8" name="Shape 38"/>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Karşılaştırma" type="twoTxTwoObj">
  <p:cSld name="TWO_OBJECTS_WITH_TEXT">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1260654" y="1297306"/>
            <a:ext cx="22681847" cy="540067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42" name="Shape 42"/>
          <p:cNvSpPr txBox="1">
            <a:spLocks noGrp="1"/>
          </p:cNvSpPr>
          <p:nvPr>
            <p:ph type="body" idx="1"/>
          </p:nvPr>
        </p:nvSpPr>
        <p:spPr>
          <a:xfrm>
            <a:off x="1260654" y="7253763"/>
            <a:ext cx="11134724"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body" idx="2"/>
          </p:nvPr>
        </p:nvSpPr>
        <p:spPr>
          <a:xfrm>
            <a:off x="1260654" y="10276999"/>
            <a:ext cx="11134724"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body" idx="3"/>
          </p:nvPr>
        </p:nvSpPr>
        <p:spPr>
          <a:xfrm>
            <a:off x="12802837" y="7253763"/>
            <a:ext cx="11139665" cy="3023235"/>
          </a:xfrm>
          <a:prstGeom prst="rect">
            <a:avLst/>
          </a:prstGeom>
          <a:noFill/>
          <a:ln>
            <a:noFill/>
          </a:ln>
        </p:spPr>
        <p:txBody>
          <a:bodyPr spcFirstLastPara="1" wrap="square" lIns="91425" tIns="91425" rIns="91425" bIns="91425" anchor="b" anchorCtr="0"/>
          <a:lstStyle>
            <a:lvl1pPr marL="457200" marR="0" lvl="0" indent="-228600" algn="l" rtl="0">
              <a:spcBef>
                <a:spcPts val="440"/>
              </a:spcBef>
              <a:spcAft>
                <a:spcPts val="0"/>
              </a:spcAft>
              <a:buClr>
                <a:schemeClr val="dk1"/>
              </a:buClr>
              <a:buSzPts val="2200"/>
              <a:buFont typeface="Arial"/>
              <a:buNone/>
              <a:defRPr sz="2200" b="1" i="0" u="none" strike="noStrike" cap="none">
                <a:solidFill>
                  <a:schemeClr val="dk1"/>
                </a:solidFill>
                <a:latin typeface="Arial"/>
                <a:ea typeface="Arial"/>
                <a:cs typeface="Arial"/>
                <a:sym typeface="Arial"/>
              </a:defRPr>
            </a:lvl1pPr>
            <a:lvl2pPr marL="914400" marR="0" lvl="1" indent="-228600" algn="l" rtl="0">
              <a:spcBef>
                <a:spcPts val="380"/>
              </a:spcBef>
              <a:spcAft>
                <a:spcPts val="0"/>
              </a:spcAft>
              <a:buClr>
                <a:schemeClr val="dk1"/>
              </a:buClr>
              <a:buSzPts val="1900"/>
              <a:buFont typeface="Arial"/>
              <a:buNone/>
              <a:defRPr sz="1900" b="1" i="0" u="none" strike="noStrike" cap="none">
                <a:solidFill>
                  <a:schemeClr val="dk1"/>
                </a:solidFill>
                <a:latin typeface="Arial"/>
                <a:ea typeface="Arial"/>
                <a:cs typeface="Arial"/>
                <a:sym typeface="Arial"/>
              </a:defRPr>
            </a:lvl2pPr>
            <a:lvl3pPr marL="1371600" marR="0" lvl="2"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1400"/>
              <a:buFont typeface="Arial"/>
              <a:buNone/>
              <a:defRPr sz="1400" b="1"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body" idx="4"/>
          </p:nvPr>
        </p:nvSpPr>
        <p:spPr>
          <a:xfrm>
            <a:off x="12802837" y="10276999"/>
            <a:ext cx="11139665" cy="18669477"/>
          </a:xfrm>
          <a:prstGeom prst="rect">
            <a:avLst/>
          </a:prstGeom>
          <a:noFill/>
          <a:ln>
            <a:noFill/>
          </a:ln>
        </p:spPr>
        <p:txBody>
          <a:bodyPr spcFirstLastPara="1" wrap="square" lIns="91425" tIns="91425" rIns="91425" bIns="91425" anchor="t" anchorCtr="0"/>
          <a:lstStyle>
            <a:lvl1pPr marL="457200" marR="0" lvl="0"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1pPr>
            <a:lvl2pPr marL="914400" marR="0" lvl="1"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2pPr>
            <a:lvl3pPr marL="1371600" marR="0" lvl="2"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46" name="Shape 46"/>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7" name="Shape 47"/>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Yalnızca Başlık"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1" name="Shape 51"/>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şlıklı İçerik" type="objTx">
  <p:cSld name="OBJECT_WITH_CAPTION_TEXT">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260652" y="1290161"/>
            <a:ext cx="8291159" cy="54906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9854320" y="1290163"/>
            <a:ext cx="14088179" cy="27656313"/>
          </a:xfrm>
          <a:prstGeom prst="rect">
            <a:avLst/>
          </a:prstGeom>
          <a:noFill/>
          <a:ln>
            <a:noFill/>
          </a:ln>
        </p:spPr>
        <p:txBody>
          <a:bodyPr spcFirstLastPara="1" wrap="square" lIns="91425" tIns="91425" rIns="91425" bIns="91425" anchor="t" anchorCtr="0"/>
          <a:lstStyle>
            <a:lvl1pPr marL="457200" marR="0" lvl="0" indent="-393700" algn="l" rtl="0">
              <a:spcBef>
                <a:spcPts val="520"/>
              </a:spcBef>
              <a:spcAft>
                <a:spcPts val="0"/>
              </a:spcAft>
              <a:buClr>
                <a:schemeClr val="dk1"/>
              </a:buClr>
              <a:buSzPts val="2600"/>
              <a:buFont typeface="Arial"/>
              <a:buChar char="•"/>
              <a:defRPr sz="2600" b="0" i="0" u="none" strike="noStrike" cap="none">
                <a:solidFill>
                  <a:schemeClr val="dk1"/>
                </a:solidFill>
                <a:latin typeface="Arial"/>
                <a:ea typeface="Arial"/>
                <a:cs typeface="Arial"/>
                <a:sym typeface="Arial"/>
              </a:defRPr>
            </a:lvl1pPr>
            <a:lvl2pPr marL="914400" marR="0" lvl="1"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68300" algn="l" rtl="0">
              <a:spcBef>
                <a:spcPts val="440"/>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3pPr>
            <a:lvl4pPr marL="1828800" marR="0" lvl="3"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4pPr>
            <a:lvl5pPr marL="2286000" marR="0" lvl="4"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5pPr>
            <a:lvl6pPr marL="2743200" marR="0" lvl="5"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6pPr>
            <a:lvl7pPr marL="3200400" marR="0" lvl="6"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7pPr>
            <a:lvl8pPr marL="3657600" marR="0" lvl="7"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8pPr>
            <a:lvl9pPr marL="4114800" marR="0" lvl="8" indent="-349250" algn="l" rtl="0">
              <a:spcBef>
                <a:spcPts val="380"/>
              </a:spcBef>
              <a:spcAft>
                <a:spcPts val="0"/>
              </a:spcAft>
              <a:buClr>
                <a:schemeClr val="dk1"/>
              </a:buClr>
              <a:buSzPts val="1900"/>
              <a:buFont typeface="Arial"/>
              <a:buChar char="»"/>
              <a:defRPr sz="19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1260652" y="6780847"/>
            <a:ext cx="8291159" cy="22165627"/>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şlıklı Resim" type="picTx">
  <p:cSld name="PICTURE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940125" y="22682834"/>
            <a:ext cx="15121644" cy="2677478"/>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900" b="1"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4940125" y="2896077"/>
            <a:ext cx="15121644" cy="19442430"/>
          </a:xfrm>
          <a:prstGeom prst="rect">
            <a:avLst/>
          </a:prstGeom>
          <a:noFill/>
          <a:ln>
            <a:noFill/>
          </a:ln>
        </p:spPr>
        <p:txBody>
          <a:bodyPr spcFirstLastPara="1" wrap="square" lIns="91425" tIns="91425" rIns="91425" bIns="91425" anchor="t" anchorCtr="0"/>
          <a:lstStyle>
            <a:lvl1pPr marR="0" lvl="0" algn="l" rtl="0">
              <a:spcBef>
                <a:spcPts val="520"/>
              </a:spcBef>
              <a:spcAft>
                <a:spcPts val="0"/>
              </a:spcAft>
              <a:buClr>
                <a:schemeClr val="dk1"/>
              </a:buClr>
              <a:buSzPts val="2600"/>
              <a:buFont typeface="Arial"/>
              <a:buNone/>
              <a:defRPr sz="2600" b="0" i="0" u="none" strike="noStrike" cap="none">
                <a:solidFill>
                  <a:schemeClr val="dk1"/>
                </a:solidFill>
                <a:latin typeface="Arial"/>
                <a:ea typeface="Arial"/>
                <a:cs typeface="Arial"/>
                <a:sym typeface="Arial"/>
              </a:defRPr>
            </a:lvl1pPr>
            <a:lvl2pPr marR="0" lvl="1"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2pPr>
            <a:lvl3pPr marR="0" lvl="2" algn="l" rtl="0">
              <a:spcBef>
                <a:spcPts val="440"/>
              </a:spcBef>
              <a:spcAft>
                <a:spcPts val="0"/>
              </a:spcAft>
              <a:buClr>
                <a:schemeClr val="dk1"/>
              </a:buClr>
              <a:buSzPts val="2200"/>
              <a:buFont typeface="Arial"/>
              <a:buNone/>
              <a:defRPr sz="2200" b="0" i="0" u="none" strike="noStrike" cap="none">
                <a:solidFill>
                  <a:schemeClr val="dk1"/>
                </a:solidFill>
                <a:latin typeface="Arial"/>
                <a:ea typeface="Arial"/>
                <a:cs typeface="Arial"/>
                <a:sym typeface="Arial"/>
              </a:defRPr>
            </a:lvl3pPr>
            <a:lvl4pPr marR="0" lvl="3"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4pPr>
            <a:lvl5pPr marR="0" lvl="4"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5pPr>
            <a:lvl6pPr marR="0" lvl="5"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6pPr>
            <a:lvl7pPr marR="0" lvl="6"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7pPr>
            <a:lvl8pPr marR="0" lvl="7"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8pPr>
            <a:lvl9pPr marR="0" lvl="8" algn="l" rtl="0">
              <a:spcBef>
                <a:spcPts val="380"/>
              </a:spcBef>
              <a:spcAft>
                <a:spcPts val="0"/>
              </a:spcAft>
              <a:buClr>
                <a:schemeClr val="dk1"/>
              </a:buClr>
              <a:buSzPts val="1900"/>
              <a:buFont typeface="Arial"/>
              <a:buNone/>
              <a:defRPr sz="19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4940125" y="25360313"/>
            <a:ext cx="15121644" cy="3803332"/>
          </a:xfrm>
          <a:prstGeom prst="rect">
            <a:avLst/>
          </a:prstGeom>
          <a:noFill/>
          <a:ln>
            <a:noFill/>
          </a:ln>
        </p:spPr>
        <p:txBody>
          <a:bodyPr spcFirstLastPara="1" wrap="square" lIns="91425" tIns="91425" rIns="91425" bIns="91425" anchor="t" anchorCtr="0"/>
          <a:lstStyle>
            <a:lvl1pPr marL="457200" marR="0" lvl="0"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spcBef>
                <a:spcPts val="22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2pPr>
            <a:lvl3pPr marL="1371600" marR="0" lvl="2"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3pPr>
            <a:lvl4pPr marL="1828800" marR="0" lvl="3"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4pPr>
            <a:lvl5pPr marL="2286000" marR="0" lvl="4"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5pPr>
            <a:lvl6pPr marL="2743200" marR="0" lvl="5"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6pPr>
            <a:lvl7pPr marL="3200400" marR="0" lvl="6"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7pPr>
            <a:lvl8pPr marL="3657600" marR="0" lvl="7"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8pPr>
            <a:lvl9pPr marL="4114800" marR="0" lvl="8" indent="-228600" algn="l" rtl="0">
              <a:spcBef>
                <a:spcPts val="160"/>
              </a:spcBef>
              <a:spcAft>
                <a:spcPts val="0"/>
              </a:spcAft>
              <a:buClr>
                <a:schemeClr val="dk1"/>
              </a:buClr>
              <a:buSzPts val="800"/>
              <a:buFont typeface="Arial"/>
              <a:buNone/>
              <a:defRPr sz="8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a:solidFill>
                  <a:schemeClr val="dk1"/>
                </a:solidFill>
                <a:latin typeface="Arial"/>
                <a:ea typeface="Arial"/>
                <a:cs typeface="Arial"/>
                <a:sym typeface="Arial"/>
              </a:defRPr>
            </a:lvl1pPr>
            <a:lvl2pPr marL="0" marR="0" lvl="1" indent="0" algn="r" rtl="0">
              <a:spcBef>
                <a:spcPts val="0"/>
              </a:spcBef>
              <a:spcAft>
                <a:spcPts val="0"/>
              </a:spcAft>
              <a:buNone/>
              <a:defRPr sz="4900">
                <a:solidFill>
                  <a:schemeClr val="dk1"/>
                </a:solidFill>
                <a:latin typeface="Arial"/>
                <a:ea typeface="Arial"/>
                <a:cs typeface="Arial"/>
                <a:sym typeface="Arial"/>
              </a:defRPr>
            </a:lvl2pPr>
            <a:lvl3pPr marL="0" marR="0" lvl="2" indent="0" algn="r" rtl="0">
              <a:spcBef>
                <a:spcPts val="0"/>
              </a:spcBef>
              <a:spcAft>
                <a:spcPts val="0"/>
              </a:spcAft>
              <a:buNone/>
              <a:defRPr sz="4900">
                <a:solidFill>
                  <a:schemeClr val="dk1"/>
                </a:solidFill>
                <a:latin typeface="Arial"/>
                <a:ea typeface="Arial"/>
                <a:cs typeface="Arial"/>
                <a:sym typeface="Arial"/>
              </a:defRPr>
            </a:lvl3pPr>
            <a:lvl4pPr marL="0" marR="0" lvl="3" indent="0" algn="r" rtl="0">
              <a:spcBef>
                <a:spcPts val="0"/>
              </a:spcBef>
              <a:spcAft>
                <a:spcPts val="0"/>
              </a:spcAft>
              <a:buNone/>
              <a:defRPr sz="4900">
                <a:solidFill>
                  <a:schemeClr val="dk1"/>
                </a:solidFill>
                <a:latin typeface="Arial"/>
                <a:ea typeface="Arial"/>
                <a:cs typeface="Arial"/>
                <a:sym typeface="Arial"/>
              </a:defRPr>
            </a:lvl4pPr>
            <a:lvl5pPr marL="0" marR="0" lvl="4" indent="0" algn="r" rtl="0">
              <a:spcBef>
                <a:spcPts val="0"/>
              </a:spcBef>
              <a:spcAft>
                <a:spcPts val="0"/>
              </a:spcAft>
              <a:buNone/>
              <a:defRPr sz="4900">
                <a:solidFill>
                  <a:schemeClr val="dk1"/>
                </a:solidFill>
                <a:latin typeface="Arial"/>
                <a:ea typeface="Arial"/>
                <a:cs typeface="Arial"/>
                <a:sym typeface="Arial"/>
              </a:defRPr>
            </a:lvl5pPr>
            <a:lvl6pPr marL="0" marR="0" lvl="5" indent="0" algn="r" rtl="0">
              <a:spcBef>
                <a:spcPts val="0"/>
              </a:spcBef>
              <a:spcAft>
                <a:spcPts val="0"/>
              </a:spcAft>
              <a:buNone/>
              <a:defRPr sz="4900">
                <a:solidFill>
                  <a:schemeClr val="dk1"/>
                </a:solidFill>
                <a:latin typeface="Arial"/>
                <a:ea typeface="Arial"/>
                <a:cs typeface="Arial"/>
                <a:sym typeface="Arial"/>
              </a:defRPr>
            </a:lvl6pPr>
            <a:lvl7pPr marL="0" marR="0" lvl="6" indent="0" algn="r" rtl="0">
              <a:spcBef>
                <a:spcPts val="0"/>
              </a:spcBef>
              <a:spcAft>
                <a:spcPts val="0"/>
              </a:spcAft>
              <a:buNone/>
              <a:defRPr sz="4900">
                <a:solidFill>
                  <a:schemeClr val="dk1"/>
                </a:solidFill>
                <a:latin typeface="Arial"/>
                <a:ea typeface="Arial"/>
                <a:cs typeface="Arial"/>
                <a:sym typeface="Arial"/>
              </a:defRPr>
            </a:lvl7pPr>
            <a:lvl8pPr marL="0" marR="0" lvl="7" indent="0" algn="r" rtl="0">
              <a:spcBef>
                <a:spcPts val="0"/>
              </a:spcBef>
              <a:spcAft>
                <a:spcPts val="0"/>
              </a:spcAft>
              <a:buNone/>
              <a:defRPr sz="4900">
                <a:solidFill>
                  <a:schemeClr val="dk1"/>
                </a:solidFill>
                <a:latin typeface="Arial"/>
                <a:ea typeface="Arial"/>
                <a:cs typeface="Arial"/>
                <a:sym typeface="Arial"/>
              </a:defRPr>
            </a:lvl8pPr>
            <a:lvl9pPr marL="0" marR="0" lvl="8" indent="0" algn="r" rtl="0">
              <a:spcBef>
                <a:spcPts val="0"/>
              </a:spcBef>
              <a:spcAft>
                <a:spcPts val="0"/>
              </a:spcAft>
              <a:buNone/>
              <a:defRPr sz="4900">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DCE8F4"/>
            </a:gs>
            <a:gs pos="100000">
              <a:srgbClr val="FFFFFF"/>
            </a:gs>
          </a:gsLst>
          <a:lin ang="5400000" scaled="0"/>
        </a:gra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260614" y="1295225"/>
            <a:ext cx="22681924" cy="5401066"/>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5600" b="0" i="0" u="none" strike="noStrike" cap="none">
                <a:solidFill>
                  <a:schemeClr val="dk2"/>
                </a:solidFill>
                <a:latin typeface="Arial"/>
                <a:ea typeface="Arial"/>
                <a:cs typeface="Arial"/>
                <a:sym typeface="Arial"/>
              </a:defRPr>
            </a:lvl1pPr>
            <a:lvl2pPr marR="0" lvl="1" algn="ctr" rtl="0">
              <a:spcBef>
                <a:spcPts val="0"/>
              </a:spcBef>
              <a:spcAft>
                <a:spcPts val="0"/>
              </a:spcAft>
              <a:buSzPts val="1400"/>
              <a:buNone/>
              <a:defRPr sz="15600" b="0" i="0" u="none" strike="noStrike" cap="none">
                <a:solidFill>
                  <a:schemeClr val="dk2"/>
                </a:solidFill>
                <a:latin typeface="Arial"/>
                <a:ea typeface="Arial"/>
                <a:cs typeface="Arial"/>
                <a:sym typeface="Arial"/>
              </a:defRPr>
            </a:lvl2pPr>
            <a:lvl3pPr marR="0" lvl="2" algn="ctr" rtl="0">
              <a:spcBef>
                <a:spcPts val="0"/>
              </a:spcBef>
              <a:spcAft>
                <a:spcPts val="0"/>
              </a:spcAft>
              <a:buSzPts val="1400"/>
              <a:buNone/>
              <a:defRPr sz="15600" b="0" i="0" u="none" strike="noStrike" cap="none">
                <a:solidFill>
                  <a:schemeClr val="dk2"/>
                </a:solidFill>
                <a:latin typeface="Arial"/>
                <a:ea typeface="Arial"/>
                <a:cs typeface="Arial"/>
                <a:sym typeface="Arial"/>
              </a:defRPr>
            </a:lvl3pPr>
            <a:lvl4pPr marR="0" lvl="3" algn="ctr" rtl="0">
              <a:spcBef>
                <a:spcPts val="0"/>
              </a:spcBef>
              <a:spcAft>
                <a:spcPts val="0"/>
              </a:spcAft>
              <a:buSzPts val="1400"/>
              <a:buNone/>
              <a:defRPr sz="15600" b="0" i="0" u="none" strike="noStrike" cap="none">
                <a:solidFill>
                  <a:schemeClr val="dk2"/>
                </a:solidFill>
                <a:latin typeface="Arial"/>
                <a:ea typeface="Arial"/>
                <a:cs typeface="Arial"/>
                <a:sym typeface="Arial"/>
              </a:defRPr>
            </a:lvl4pPr>
            <a:lvl5pPr marR="0" lvl="4" algn="ctr" rtl="0">
              <a:spcBef>
                <a:spcPts val="0"/>
              </a:spcBef>
              <a:spcAft>
                <a:spcPts val="0"/>
              </a:spcAft>
              <a:buSzPts val="1400"/>
              <a:buNone/>
              <a:defRPr sz="15600" b="0" i="0" u="none" strike="noStrike" cap="none">
                <a:solidFill>
                  <a:schemeClr val="dk2"/>
                </a:solidFill>
                <a:latin typeface="Arial"/>
                <a:ea typeface="Arial"/>
                <a:cs typeface="Arial"/>
                <a:sym typeface="Arial"/>
              </a:defRPr>
            </a:lvl5pPr>
            <a:lvl6pPr marR="0" lvl="5" algn="ctr" rtl="0">
              <a:spcBef>
                <a:spcPts val="0"/>
              </a:spcBef>
              <a:spcAft>
                <a:spcPts val="0"/>
              </a:spcAft>
              <a:buSzPts val="1400"/>
              <a:buNone/>
              <a:defRPr sz="15600" b="0" i="0" u="none" strike="noStrike" cap="none">
                <a:solidFill>
                  <a:schemeClr val="dk2"/>
                </a:solidFill>
                <a:latin typeface="Arial"/>
                <a:ea typeface="Arial"/>
                <a:cs typeface="Arial"/>
                <a:sym typeface="Arial"/>
              </a:defRPr>
            </a:lvl6pPr>
            <a:lvl7pPr marR="0" lvl="6" algn="ctr" rtl="0">
              <a:spcBef>
                <a:spcPts val="0"/>
              </a:spcBef>
              <a:spcAft>
                <a:spcPts val="0"/>
              </a:spcAft>
              <a:buSzPts val="1400"/>
              <a:buNone/>
              <a:defRPr sz="15600" b="0" i="0" u="none" strike="noStrike" cap="none">
                <a:solidFill>
                  <a:schemeClr val="dk2"/>
                </a:solidFill>
                <a:latin typeface="Arial"/>
                <a:ea typeface="Arial"/>
                <a:cs typeface="Arial"/>
                <a:sym typeface="Arial"/>
              </a:defRPr>
            </a:lvl7pPr>
            <a:lvl8pPr marR="0" lvl="7" algn="ctr" rtl="0">
              <a:spcBef>
                <a:spcPts val="0"/>
              </a:spcBef>
              <a:spcAft>
                <a:spcPts val="0"/>
              </a:spcAft>
              <a:buSzPts val="1400"/>
              <a:buNone/>
              <a:defRPr sz="15600" b="0" i="0" u="none" strike="noStrike" cap="none">
                <a:solidFill>
                  <a:schemeClr val="dk2"/>
                </a:solidFill>
                <a:latin typeface="Arial"/>
                <a:ea typeface="Arial"/>
                <a:cs typeface="Arial"/>
                <a:sym typeface="Arial"/>
              </a:defRPr>
            </a:lvl8pPr>
            <a:lvl9pPr marR="0" lvl="8" algn="ctr" rtl="0">
              <a:spcBef>
                <a:spcPts val="0"/>
              </a:spcBef>
              <a:spcAft>
                <a:spcPts val="0"/>
              </a:spcAft>
              <a:buSzPts val="1400"/>
              <a:buNone/>
              <a:defRPr sz="156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1260614" y="7559384"/>
            <a:ext cx="22681924" cy="21387610"/>
          </a:xfrm>
          <a:prstGeom prst="rect">
            <a:avLst/>
          </a:prstGeom>
          <a:noFill/>
          <a:ln>
            <a:noFill/>
          </a:ln>
        </p:spPr>
        <p:txBody>
          <a:bodyPr spcFirstLastPara="1" wrap="square" lIns="91425" tIns="91425" rIns="91425" bIns="91425" anchor="t" anchorCtr="0"/>
          <a:lstStyle>
            <a:lvl1pPr marL="457200" marR="0" lvl="0" indent="-939800" algn="l" rtl="0">
              <a:spcBef>
                <a:spcPts val="2240"/>
              </a:spcBef>
              <a:spcAft>
                <a:spcPts val="0"/>
              </a:spcAft>
              <a:buClr>
                <a:schemeClr val="dk1"/>
              </a:buClr>
              <a:buSzPts val="11200"/>
              <a:buFont typeface="Arial"/>
              <a:buChar char="•"/>
              <a:defRPr sz="11200" b="0" i="0" u="none" strike="noStrike" cap="none">
                <a:solidFill>
                  <a:schemeClr val="dk1"/>
                </a:solidFill>
                <a:latin typeface="Arial"/>
                <a:ea typeface="Arial"/>
                <a:cs typeface="Arial"/>
                <a:sym typeface="Arial"/>
              </a:defRPr>
            </a:lvl1pPr>
            <a:lvl2pPr marL="914400" marR="0" lvl="1" indent="-838200" algn="l" rtl="0">
              <a:spcBef>
                <a:spcPts val="1920"/>
              </a:spcBef>
              <a:spcAft>
                <a:spcPts val="0"/>
              </a:spcAft>
              <a:buClr>
                <a:schemeClr val="dk1"/>
              </a:buClr>
              <a:buSzPts val="9600"/>
              <a:buFont typeface="Arial"/>
              <a:buChar char="–"/>
              <a:defRPr sz="9600" b="0" i="0" u="none" strike="noStrike" cap="none">
                <a:solidFill>
                  <a:schemeClr val="dk1"/>
                </a:solidFill>
                <a:latin typeface="Arial"/>
                <a:ea typeface="Arial"/>
                <a:cs typeface="Arial"/>
                <a:sym typeface="Arial"/>
              </a:defRPr>
            </a:lvl2pPr>
            <a:lvl3pPr marL="1371600" marR="0" lvl="2" indent="-768350" algn="l" rtl="0">
              <a:spcBef>
                <a:spcPts val="1700"/>
              </a:spcBef>
              <a:spcAft>
                <a:spcPts val="0"/>
              </a:spcAft>
              <a:buClr>
                <a:schemeClr val="dk1"/>
              </a:buClr>
              <a:buSzPts val="8500"/>
              <a:buFont typeface="Arial"/>
              <a:buChar char="•"/>
              <a:defRPr sz="8500" b="0" i="0" u="none" strike="noStrike" cap="none">
                <a:solidFill>
                  <a:schemeClr val="dk1"/>
                </a:solidFill>
                <a:latin typeface="Arial"/>
                <a:ea typeface="Arial"/>
                <a:cs typeface="Arial"/>
                <a:sym typeface="Arial"/>
              </a:defRPr>
            </a:lvl3pPr>
            <a:lvl4pPr marL="1828800" marR="0" lvl="3"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4pPr>
            <a:lvl5pPr marL="2286000" marR="0" lvl="4"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5pPr>
            <a:lvl6pPr marL="2743200" marR="0" lvl="5"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6pPr>
            <a:lvl7pPr marL="3200400" marR="0" lvl="6"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7pPr>
            <a:lvl8pPr marL="3657600" marR="0" lvl="7"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8pPr>
            <a:lvl9pPr marL="4114800" marR="0" lvl="8" indent="-679450" algn="l" rtl="0">
              <a:spcBef>
                <a:spcPts val="1420"/>
              </a:spcBef>
              <a:spcAft>
                <a:spcPts val="0"/>
              </a:spcAft>
              <a:buClr>
                <a:schemeClr val="dk1"/>
              </a:buClr>
              <a:buSzPts val="7100"/>
              <a:buFont typeface="Arial"/>
              <a:buChar char="»"/>
              <a:defRPr sz="71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1260614" y="29509119"/>
            <a:ext cx="5879521" cy="2250834"/>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8611153" y="29509119"/>
            <a:ext cx="7980846" cy="2250834"/>
          </a:xfrm>
          <a:prstGeom prst="rect">
            <a:avLst/>
          </a:prstGeom>
          <a:noFill/>
          <a:ln>
            <a:noFill/>
          </a:ln>
        </p:spPr>
        <p:txBody>
          <a:bodyPr spcFirstLastPara="1" wrap="square" lIns="91425" tIns="91425" rIns="91425" bIns="91425" anchor="t" anchorCtr="0"/>
          <a:lstStyle>
            <a:lvl1pPr marR="0" lvl="0" algn="ctr" rtl="0">
              <a:spcBef>
                <a:spcPts val="0"/>
              </a:spcBef>
              <a:spcAft>
                <a:spcPts val="0"/>
              </a:spcAft>
              <a:buSzPts val="1400"/>
              <a:buNone/>
              <a:defRPr sz="49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30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30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30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30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30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30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30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30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18063017" y="29509119"/>
            <a:ext cx="5879521" cy="2250834"/>
          </a:xfrm>
          <a:prstGeom prst="rect">
            <a:avLst/>
          </a:prstGeom>
          <a:noFill/>
          <a:ln>
            <a:noFill/>
          </a:ln>
        </p:spPr>
        <p:txBody>
          <a:bodyPr spcFirstLastPara="1" wrap="square" lIns="320975" tIns="160475" rIns="320975" bIns="160475" anchor="t" anchorCtr="0">
            <a:noAutofit/>
          </a:bodyPr>
          <a:lstStyle>
            <a:lvl1pPr marL="0" marR="0" lvl="0" indent="0" algn="r" rtl="0">
              <a:spcBef>
                <a:spcPts val="0"/>
              </a:spcBef>
              <a:spcAft>
                <a:spcPts val="0"/>
              </a:spcAft>
              <a:buNone/>
              <a:defRPr sz="4900" b="0" i="0" u="none" strike="noStrike" cap="none">
                <a:solidFill>
                  <a:schemeClr val="dk1"/>
                </a:solidFill>
                <a:latin typeface="Arial"/>
                <a:ea typeface="Arial"/>
                <a:cs typeface="Arial"/>
                <a:sym typeface="Arial"/>
              </a:defRPr>
            </a:lvl1pPr>
            <a:lvl2pPr marL="0" marR="0" lvl="1" indent="0" algn="r" rtl="0">
              <a:spcBef>
                <a:spcPts val="0"/>
              </a:spcBef>
              <a:spcAft>
                <a:spcPts val="0"/>
              </a:spcAft>
              <a:buNone/>
              <a:defRPr sz="4900" b="0" i="0" u="none" strike="noStrike" cap="none">
                <a:solidFill>
                  <a:schemeClr val="dk1"/>
                </a:solidFill>
                <a:latin typeface="Arial"/>
                <a:ea typeface="Arial"/>
                <a:cs typeface="Arial"/>
                <a:sym typeface="Arial"/>
              </a:defRPr>
            </a:lvl2pPr>
            <a:lvl3pPr marL="0" marR="0" lvl="2" indent="0" algn="r" rtl="0">
              <a:spcBef>
                <a:spcPts val="0"/>
              </a:spcBef>
              <a:spcAft>
                <a:spcPts val="0"/>
              </a:spcAft>
              <a:buNone/>
              <a:defRPr sz="4900" b="0" i="0" u="none" strike="noStrike" cap="none">
                <a:solidFill>
                  <a:schemeClr val="dk1"/>
                </a:solidFill>
                <a:latin typeface="Arial"/>
                <a:ea typeface="Arial"/>
                <a:cs typeface="Arial"/>
                <a:sym typeface="Arial"/>
              </a:defRPr>
            </a:lvl3pPr>
            <a:lvl4pPr marL="0" marR="0" lvl="3" indent="0" algn="r" rtl="0">
              <a:spcBef>
                <a:spcPts val="0"/>
              </a:spcBef>
              <a:spcAft>
                <a:spcPts val="0"/>
              </a:spcAft>
              <a:buNone/>
              <a:defRPr sz="4900" b="0" i="0" u="none" strike="noStrike" cap="none">
                <a:solidFill>
                  <a:schemeClr val="dk1"/>
                </a:solidFill>
                <a:latin typeface="Arial"/>
                <a:ea typeface="Arial"/>
                <a:cs typeface="Arial"/>
                <a:sym typeface="Arial"/>
              </a:defRPr>
            </a:lvl4pPr>
            <a:lvl5pPr marL="0" marR="0" lvl="4" indent="0" algn="r" rtl="0">
              <a:spcBef>
                <a:spcPts val="0"/>
              </a:spcBef>
              <a:spcAft>
                <a:spcPts val="0"/>
              </a:spcAft>
              <a:buNone/>
              <a:defRPr sz="4900" b="0" i="0" u="none" strike="noStrike" cap="none">
                <a:solidFill>
                  <a:schemeClr val="dk1"/>
                </a:solidFill>
                <a:latin typeface="Arial"/>
                <a:ea typeface="Arial"/>
                <a:cs typeface="Arial"/>
                <a:sym typeface="Arial"/>
              </a:defRPr>
            </a:lvl5pPr>
            <a:lvl6pPr marL="0" marR="0" lvl="5" indent="0" algn="r" rtl="0">
              <a:spcBef>
                <a:spcPts val="0"/>
              </a:spcBef>
              <a:spcAft>
                <a:spcPts val="0"/>
              </a:spcAft>
              <a:buNone/>
              <a:defRPr sz="4900" b="0" i="0" u="none" strike="noStrike" cap="none">
                <a:solidFill>
                  <a:schemeClr val="dk1"/>
                </a:solidFill>
                <a:latin typeface="Arial"/>
                <a:ea typeface="Arial"/>
                <a:cs typeface="Arial"/>
                <a:sym typeface="Arial"/>
              </a:defRPr>
            </a:lvl6pPr>
            <a:lvl7pPr marL="0" marR="0" lvl="6" indent="0" algn="r" rtl="0">
              <a:spcBef>
                <a:spcPts val="0"/>
              </a:spcBef>
              <a:spcAft>
                <a:spcPts val="0"/>
              </a:spcAft>
              <a:buNone/>
              <a:defRPr sz="4900" b="0" i="0" u="none" strike="noStrike" cap="none">
                <a:solidFill>
                  <a:schemeClr val="dk1"/>
                </a:solidFill>
                <a:latin typeface="Arial"/>
                <a:ea typeface="Arial"/>
                <a:cs typeface="Arial"/>
                <a:sym typeface="Arial"/>
              </a:defRPr>
            </a:lvl7pPr>
            <a:lvl8pPr marL="0" marR="0" lvl="7" indent="0" algn="r" rtl="0">
              <a:spcBef>
                <a:spcPts val="0"/>
              </a:spcBef>
              <a:spcAft>
                <a:spcPts val="0"/>
              </a:spcAft>
              <a:buNone/>
              <a:defRPr sz="4900" b="0" i="0" u="none" strike="noStrike" cap="none">
                <a:solidFill>
                  <a:schemeClr val="dk1"/>
                </a:solidFill>
                <a:latin typeface="Arial"/>
                <a:ea typeface="Arial"/>
                <a:cs typeface="Arial"/>
                <a:sym typeface="Arial"/>
              </a:defRPr>
            </a:lvl8pPr>
            <a:lvl9pPr marL="0" marR="0" lvl="8" indent="0" algn="r" rtl="0">
              <a:spcBef>
                <a:spcPts val="0"/>
              </a:spcBef>
              <a:spcAft>
                <a:spcPts val="0"/>
              </a:spcAft>
              <a:buNone/>
              <a:defRPr sz="4900" b="0" i="0" u="none" strike="noStrike" cap="none">
                <a:solidFill>
                  <a:schemeClr val="dk1"/>
                </a:solidFill>
                <a:latin typeface="Arial"/>
                <a:ea typeface="Arial"/>
                <a:cs typeface="Arial"/>
                <a:sym typeface="Arial"/>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p:nvPr/>
        </p:nvSpPr>
        <p:spPr>
          <a:xfrm>
            <a:off x="938386" y="1030952"/>
            <a:ext cx="23400219" cy="3190519"/>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endParaRPr sz="3700" b="1" i="0" u="none" strike="noStrike" cap="none">
              <a:solidFill>
                <a:srgbClr val="FF0000"/>
              </a:solidFill>
              <a:latin typeface="Arial"/>
              <a:ea typeface="Arial"/>
              <a:cs typeface="Arial"/>
              <a:sym typeface="Arial"/>
            </a:endParaRPr>
          </a:p>
        </p:txBody>
      </p:sp>
      <p:sp>
        <p:nvSpPr>
          <p:cNvPr id="85" name="Shape 85"/>
          <p:cNvSpPr/>
          <p:nvPr/>
        </p:nvSpPr>
        <p:spPr>
          <a:xfrm>
            <a:off x="938385" y="4736096"/>
            <a:ext cx="23444278" cy="578893"/>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rPr>
              <a:t>Introduction</a:t>
            </a:r>
            <a:endParaRPr sz="2400" b="1">
              <a:latin typeface="Times New Roman" panose="02020603050405020304" pitchFamily="18" charset="0"/>
              <a:cs typeface="Times New Roman" panose="02020603050405020304" pitchFamily="18" charset="0"/>
            </a:endParaRPr>
          </a:p>
        </p:txBody>
      </p:sp>
      <p:sp>
        <p:nvSpPr>
          <p:cNvPr id="86" name="Shape 86"/>
          <p:cNvSpPr/>
          <p:nvPr/>
        </p:nvSpPr>
        <p:spPr>
          <a:xfrm>
            <a:off x="857319" y="26336305"/>
            <a:ext cx="23467100" cy="575688"/>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rPr>
              <a:t>Conclusion</a:t>
            </a:r>
            <a:endParaRPr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endParaRPr>
          </a:p>
        </p:txBody>
      </p:sp>
      <p:sp>
        <p:nvSpPr>
          <p:cNvPr id="87" name="Shape 87"/>
          <p:cNvSpPr txBox="1"/>
          <p:nvPr/>
        </p:nvSpPr>
        <p:spPr>
          <a:xfrm>
            <a:off x="938385" y="5661376"/>
            <a:ext cx="23444278" cy="1606360"/>
          </a:xfrm>
          <a:prstGeom prst="rect">
            <a:avLst/>
          </a:prstGeom>
          <a:noFill/>
          <a:ln>
            <a:noFill/>
          </a:ln>
        </p:spPr>
        <p:txBody>
          <a:bodyPr spcFirstLastPara="1" wrap="square" lIns="140425" tIns="70200" rIns="140425" bIns="70200" anchor="t" anchorCtr="0">
            <a:noAutofit/>
          </a:bodyPr>
          <a:lstStyle/>
          <a:p>
            <a:pPr algn="just"/>
            <a:r>
              <a:rPr lang="tr-TR" sz="2400">
                <a:latin typeface="Times New Roman" panose="02020603050405020304" pitchFamily="18" charset="0"/>
                <a:cs typeface="Times New Roman" panose="02020603050405020304" pitchFamily="18" charset="0"/>
              </a:rPr>
              <a:t>Bone age (skeletal age) has an important place in both medical and forensic applications. It can be used in the diagnosis and treatment in the medical field and in the decision process in forensic cases. The most commonly used method for this is hand and wrist radiography. However, completed hand and wrist bone ossification makes age determination difficult especially in cases over the age of 18. Therefore, since this method can not be used in the adult age group, alternative methods are required. </a:t>
            </a:r>
            <a:r>
              <a:rPr lang="en-US" sz="2400">
                <a:latin typeface="Times New Roman" panose="02020603050405020304" pitchFamily="18" charset="0"/>
                <a:cs typeface="Times New Roman" panose="02020603050405020304" pitchFamily="18" charset="0"/>
              </a:rPr>
              <a:t>The aim of this study is to evaluate whether the fusion and calcification degrees between the sternum segments and costochondral joint calcifications have a value in the determination of age using thorax CT in individuals over the age of 30.</a:t>
            </a:r>
            <a:endParaRPr lang="tr-TR" sz="2400">
              <a:latin typeface="Times New Roman" panose="02020603050405020304" pitchFamily="18" charset="0"/>
              <a:cs typeface="Times New Roman" panose="02020603050405020304" pitchFamily="18" charset="0"/>
            </a:endParaRPr>
          </a:p>
        </p:txBody>
      </p:sp>
      <p:sp>
        <p:nvSpPr>
          <p:cNvPr id="88" name="Shape 88"/>
          <p:cNvSpPr/>
          <p:nvPr/>
        </p:nvSpPr>
        <p:spPr>
          <a:xfrm>
            <a:off x="4433997" y="1215944"/>
            <a:ext cx="16335153" cy="1471377"/>
          </a:xfrm>
          <a:prstGeom prst="rect">
            <a:avLst/>
          </a:prstGeom>
          <a:noFill/>
          <a:ln>
            <a:noFill/>
          </a:ln>
        </p:spPr>
        <p:txBody>
          <a:bodyPr spcFirstLastPara="1" wrap="square" lIns="78000" tIns="39000" rIns="78000" bIns="39000" anchor="ctr" anchorCtr="0">
            <a:noAutofit/>
          </a:bodyPr>
          <a:lstStyle/>
          <a:p>
            <a:pPr marL="0" marR="0" lvl="0" indent="0" algn="ctr" rtl="0">
              <a:spcBef>
                <a:spcPts val="0"/>
              </a:spcBef>
              <a:spcAft>
                <a:spcPts val="0"/>
              </a:spcAft>
              <a:buNone/>
            </a:pPr>
            <a:r>
              <a:rPr lang="tr-TR" sz="4800" b="1" i="0" u="none" strike="noStrike" cap="none">
                <a:solidFill>
                  <a:schemeClr val="dk1"/>
                </a:solidFill>
                <a:latin typeface="Times New Roman" panose="02020603050405020304" pitchFamily="18" charset="0"/>
                <a:cs typeface="Times New Roman" panose="02020603050405020304" pitchFamily="18" charset="0"/>
                <a:sym typeface="Arial"/>
              </a:rPr>
              <a:t>Age Determination by Evaluation of Costochondral Joint and Sternum on CT</a:t>
            </a:r>
            <a:endParaRPr sz="4800" b="1" i="0" u="none" strike="noStrike" cap="none">
              <a:solidFill>
                <a:schemeClr val="dk1"/>
              </a:solidFill>
              <a:latin typeface="Times New Roman" panose="02020603050405020304" pitchFamily="18" charset="0"/>
              <a:cs typeface="Times New Roman" panose="02020603050405020304" pitchFamily="18" charset="0"/>
              <a:sym typeface="Arial"/>
            </a:endParaRPr>
          </a:p>
        </p:txBody>
      </p:sp>
      <p:sp>
        <p:nvSpPr>
          <p:cNvPr id="89" name="Shape 89"/>
          <p:cNvSpPr/>
          <p:nvPr/>
        </p:nvSpPr>
        <p:spPr>
          <a:xfrm>
            <a:off x="5430797" y="2680796"/>
            <a:ext cx="14341554" cy="1487659"/>
          </a:xfrm>
          <a:prstGeom prst="rect">
            <a:avLst/>
          </a:prstGeom>
          <a:noFill/>
          <a:ln>
            <a:noFill/>
          </a:ln>
        </p:spPr>
        <p:txBody>
          <a:bodyPr spcFirstLastPara="1" wrap="square" lIns="78000" tIns="39000" rIns="78000" bIns="39000" anchor="ctr" anchorCtr="0">
            <a:noAutofit/>
          </a:bodyPr>
          <a:lstStyle/>
          <a:p>
            <a:pPr lvl="0" algn="ctr">
              <a:buClr>
                <a:schemeClr val="dk1"/>
              </a:buClr>
              <a:buSzPts val="2400"/>
            </a:pPr>
            <a:r>
              <a:rPr lang="tr-TR" sz="3600" b="1">
                <a:solidFill>
                  <a:schemeClr val="dk1"/>
                </a:solidFill>
                <a:latin typeface="Times New Roman" panose="02020603050405020304" pitchFamily="18" charset="0"/>
                <a:cs typeface="Times New Roman" panose="02020603050405020304" pitchFamily="18" charset="0"/>
              </a:rPr>
              <a:t>Enes Parlayan</a:t>
            </a:r>
            <a:r>
              <a:rPr lang="en-US" sz="3600" b="1" baseline="30000">
                <a:solidFill>
                  <a:schemeClr val="dk1"/>
                </a:solidFill>
                <a:latin typeface="Times New Roman" panose="02020603050405020304" pitchFamily="18" charset="0"/>
                <a:cs typeface="Times New Roman" panose="02020603050405020304" pitchFamily="18" charset="0"/>
              </a:rPr>
              <a:t>1</a:t>
            </a:r>
            <a:r>
              <a:rPr lang="en-US" sz="3600" b="1" i="0" u="none" strike="noStrike" cap="none">
                <a:solidFill>
                  <a:schemeClr val="dk1"/>
                </a:solidFill>
                <a:latin typeface="Times New Roman" panose="02020603050405020304" pitchFamily="18" charset="0"/>
                <a:cs typeface="Times New Roman" panose="02020603050405020304" pitchFamily="18" charset="0"/>
                <a:sym typeface="Arial"/>
              </a:rPr>
              <a:t>, </a:t>
            </a:r>
            <a:r>
              <a:rPr lang="tr-TR" sz="3600" b="1" i="0" u="none" strike="noStrike" cap="none">
                <a:solidFill>
                  <a:schemeClr val="dk1"/>
                </a:solidFill>
                <a:latin typeface="Times New Roman" panose="02020603050405020304" pitchFamily="18" charset="0"/>
                <a:cs typeface="Times New Roman" panose="02020603050405020304" pitchFamily="18" charset="0"/>
                <a:sym typeface="Arial"/>
              </a:rPr>
              <a:t>Temel Fatih Yılmaz</a:t>
            </a:r>
            <a:r>
              <a:rPr lang="en-US" sz="3600" b="1" i="0" u="none" strike="noStrike" cap="none" baseline="30000">
                <a:solidFill>
                  <a:schemeClr val="dk1"/>
                </a:solidFill>
                <a:latin typeface="Times New Roman" panose="02020603050405020304" pitchFamily="18" charset="0"/>
                <a:cs typeface="Times New Roman" panose="02020603050405020304" pitchFamily="18" charset="0"/>
                <a:sym typeface="Arial"/>
              </a:rPr>
              <a:t>2</a:t>
            </a:r>
            <a:r>
              <a:rPr lang="en-US" sz="3600" b="1" i="0" u="none" strike="noStrike" cap="none">
                <a:solidFill>
                  <a:schemeClr val="dk1"/>
                </a:solidFill>
                <a:latin typeface="Times New Roman" panose="02020603050405020304" pitchFamily="18" charset="0"/>
                <a:cs typeface="Times New Roman" panose="02020603050405020304" pitchFamily="18" charset="0"/>
                <a:sym typeface="Arial"/>
              </a:rPr>
              <a:t> </a:t>
            </a:r>
            <a:endParaRPr lang="tr-TR" sz="3600" b="1" i="0" u="none" strike="noStrike" cap="none" dirty="0">
              <a:solidFill>
                <a:schemeClr val="dk1"/>
              </a:solidFill>
              <a:latin typeface="Times New Roman" panose="02020603050405020304" pitchFamily="18" charset="0"/>
              <a:cs typeface="Times New Roman" panose="02020603050405020304" pitchFamily="18" charset="0"/>
              <a:sym typeface="Arial"/>
            </a:endParaRPr>
          </a:p>
          <a:p>
            <a:pPr marL="0" marR="0" lvl="0" indent="0" algn="ctr" rtl="0">
              <a:spcBef>
                <a:spcPts val="0"/>
              </a:spcBef>
              <a:spcAft>
                <a:spcPts val="0"/>
              </a:spcAft>
              <a:buClr>
                <a:schemeClr val="dk1"/>
              </a:buClr>
              <a:buSzPts val="2400"/>
              <a:buFont typeface="Arial"/>
              <a:buNone/>
            </a:pPr>
            <a:r>
              <a:rPr lang="en-US" sz="2800" b="1" i="0" u="none" strike="noStrike" cap="none" baseline="30000" dirty="0">
                <a:solidFill>
                  <a:schemeClr val="dk1"/>
                </a:solidFill>
                <a:latin typeface="Times New Roman" panose="02020603050405020304" pitchFamily="18" charset="0"/>
                <a:cs typeface="Times New Roman" panose="02020603050405020304" pitchFamily="18" charset="0"/>
                <a:sym typeface="Arial"/>
              </a:rPr>
              <a:t>1</a:t>
            </a:r>
            <a:r>
              <a:rPr lang="en-US" sz="2800" b="0" i="0" u="none" strike="noStrike" cap="none" dirty="0">
                <a:solidFill>
                  <a:schemeClr val="dk1"/>
                </a:solidFill>
                <a:latin typeface="Times New Roman" panose="02020603050405020304" pitchFamily="18" charset="0"/>
                <a:cs typeface="Times New Roman" panose="02020603050405020304" pitchFamily="18" charset="0"/>
                <a:sym typeface="Arial"/>
              </a:rPr>
              <a:t>Bezmialem </a:t>
            </a:r>
            <a:r>
              <a:rPr lang="en-US" sz="2800" b="0" i="0" u="none" strike="noStrike" cap="none" dirty="0" err="1">
                <a:solidFill>
                  <a:schemeClr val="dk1"/>
                </a:solidFill>
                <a:latin typeface="Times New Roman" panose="02020603050405020304" pitchFamily="18" charset="0"/>
                <a:cs typeface="Times New Roman" panose="02020603050405020304" pitchFamily="18" charset="0"/>
                <a:sym typeface="Arial"/>
              </a:rPr>
              <a:t>Vakif</a:t>
            </a:r>
            <a:r>
              <a:rPr lang="en-US" sz="2800" b="0" i="0" u="none" strike="noStrike" cap="none" dirty="0">
                <a:solidFill>
                  <a:schemeClr val="dk1"/>
                </a:solidFill>
                <a:latin typeface="Times New Roman" panose="02020603050405020304" pitchFamily="18" charset="0"/>
                <a:cs typeface="Times New Roman" panose="02020603050405020304" pitchFamily="18" charset="0"/>
                <a:sym typeface="Arial"/>
              </a:rPr>
              <a:t> University, School of Medicine, Istanbul, Turkey</a:t>
            </a:r>
            <a:endParaRPr sz="2800" dirty="0">
              <a:latin typeface="Times New Roman" panose="02020603050405020304" pitchFamily="18" charset="0"/>
              <a:cs typeface="Times New Roman" panose="02020603050405020304" pitchFamily="18" charset="0"/>
            </a:endParaRPr>
          </a:p>
          <a:p>
            <a:pPr marL="0" marR="0" lvl="0" indent="0" algn="ctr" rtl="0">
              <a:spcBef>
                <a:spcPts val="0"/>
              </a:spcBef>
              <a:spcAft>
                <a:spcPts val="0"/>
              </a:spcAft>
              <a:buClr>
                <a:schemeClr val="dk1"/>
              </a:buClr>
              <a:buSzPts val="1600"/>
              <a:buFont typeface="Arial"/>
              <a:buNone/>
            </a:pPr>
            <a:r>
              <a:rPr lang="en-US" sz="2800" b="0" i="0" u="none" strike="noStrike" cap="none" baseline="30000" dirty="0">
                <a:solidFill>
                  <a:schemeClr val="dk1"/>
                </a:solidFill>
                <a:latin typeface="Times New Roman" panose="02020603050405020304" pitchFamily="18" charset="0"/>
                <a:cs typeface="Times New Roman" panose="02020603050405020304" pitchFamily="18" charset="0"/>
                <a:sym typeface="Arial"/>
              </a:rPr>
              <a:t>2</a:t>
            </a:r>
            <a:r>
              <a:rPr lang="en-US" sz="2800" b="0" i="0" u="none" strike="noStrike" cap="none" dirty="0">
                <a:solidFill>
                  <a:schemeClr val="dk1"/>
                </a:solidFill>
                <a:latin typeface="Times New Roman" panose="02020603050405020304" pitchFamily="18" charset="0"/>
                <a:cs typeface="Times New Roman" panose="02020603050405020304" pitchFamily="18" charset="0"/>
                <a:sym typeface="Arial"/>
              </a:rPr>
              <a:t>Bezmialem </a:t>
            </a:r>
            <a:r>
              <a:rPr lang="en-US" sz="2800" b="0" i="0" u="none" strike="noStrike" cap="none" dirty="0" err="1">
                <a:solidFill>
                  <a:schemeClr val="dk1"/>
                </a:solidFill>
                <a:latin typeface="Times New Roman" panose="02020603050405020304" pitchFamily="18" charset="0"/>
                <a:cs typeface="Times New Roman" panose="02020603050405020304" pitchFamily="18" charset="0"/>
                <a:sym typeface="Arial"/>
              </a:rPr>
              <a:t>Vakif</a:t>
            </a:r>
            <a:r>
              <a:rPr lang="en-US" sz="2800" b="0" i="0" u="none" strike="noStrike" cap="none" dirty="0">
                <a:solidFill>
                  <a:schemeClr val="dk1"/>
                </a:solidFill>
                <a:latin typeface="Times New Roman" panose="02020603050405020304" pitchFamily="18" charset="0"/>
                <a:cs typeface="Times New Roman" panose="02020603050405020304" pitchFamily="18" charset="0"/>
                <a:sym typeface="Arial"/>
              </a:rPr>
              <a:t> University, School of Medicine, Department </a:t>
            </a:r>
            <a:r>
              <a:rPr lang="en-US" sz="2800" b="0" i="0" u="none" strike="noStrike" cap="none">
                <a:solidFill>
                  <a:schemeClr val="dk1"/>
                </a:solidFill>
                <a:latin typeface="Times New Roman" panose="02020603050405020304" pitchFamily="18" charset="0"/>
                <a:cs typeface="Times New Roman" panose="02020603050405020304" pitchFamily="18" charset="0"/>
                <a:sym typeface="Arial"/>
              </a:rPr>
              <a:t>of </a:t>
            </a:r>
            <a:r>
              <a:rPr lang="tr-TR" sz="2800" b="0" i="0" u="none" strike="noStrike" cap="none">
                <a:solidFill>
                  <a:schemeClr val="dk1"/>
                </a:solidFill>
                <a:latin typeface="Times New Roman" panose="02020603050405020304" pitchFamily="18" charset="0"/>
                <a:cs typeface="Times New Roman" panose="02020603050405020304" pitchFamily="18" charset="0"/>
                <a:sym typeface="Arial"/>
              </a:rPr>
              <a:t>Radiology</a:t>
            </a:r>
            <a:r>
              <a:rPr lang="en-US" sz="2800" b="0" i="0" u="none" strike="noStrike" cap="none">
                <a:solidFill>
                  <a:schemeClr val="dk1"/>
                </a:solidFill>
                <a:latin typeface="Times New Roman" panose="02020603050405020304" pitchFamily="18" charset="0"/>
                <a:cs typeface="Times New Roman" panose="02020603050405020304" pitchFamily="18" charset="0"/>
                <a:sym typeface="Arial"/>
              </a:rPr>
              <a:t>, </a:t>
            </a:r>
            <a:r>
              <a:rPr lang="en-US" sz="2800" b="0" i="0" u="none" strike="noStrike" cap="none" dirty="0">
                <a:solidFill>
                  <a:schemeClr val="dk1"/>
                </a:solidFill>
                <a:latin typeface="Times New Roman" panose="02020603050405020304" pitchFamily="18" charset="0"/>
                <a:cs typeface="Times New Roman" panose="02020603050405020304" pitchFamily="18" charset="0"/>
                <a:sym typeface="Arial"/>
              </a:rPr>
              <a:t>Istanbul, Turkey  </a:t>
            </a:r>
            <a:endParaRPr sz="2800" dirty="0">
              <a:latin typeface="Times New Roman" panose="02020603050405020304" pitchFamily="18" charset="0"/>
              <a:cs typeface="Times New Roman" panose="02020603050405020304" pitchFamily="18" charset="0"/>
            </a:endParaRPr>
          </a:p>
        </p:txBody>
      </p:sp>
      <p:sp>
        <p:nvSpPr>
          <p:cNvPr id="91" name="Shape 91"/>
          <p:cNvSpPr/>
          <p:nvPr/>
        </p:nvSpPr>
        <p:spPr>
          <a:xfrm>
            <a:off x="857319" y="28451222"/>
            <a:ext cx="23467100" cy="575688"/>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rPr>
              <a:t>References</a:t>
            </a:r>
            <a:endParaRPr sz="2400">
              <a:latin typeface="Times New Roman" panose="02020603050405020304" pitchFamily="18" charset="0"/>
              <a:cs typeface="Times New Roman" panose="02020603050405020304" pitchFamily="18" charset="0"/>
            </a:endParaRPr>
          </a:p>
        </p:txBody>
      </p:sp>
      <p:sp>
        <p:nvSpPr>
          <p:cNvPr id="93" name="Shape 93" descr="data:image/jpeg;base64,/9j/4AAQSkZJRgABAQAAAQABAAD/2wCEAAkGBxQSEhQUExQWFhIXFx8ZFxgYGSEgHBwfICcaIiAgJh0cHSgiHBwxIB0cITEiJSkrLi4uHB8zODMsNygtLiwBCgoKDg0OGxAQGjQkHyQyNy8vNzcyLSs3Mi01NTEyNDQ3LDQ3LCw0LC41LDQ3Ny8sLCwsLDE4LCwsLCwsLCw0LP/AABEIAEwAoAMBIgACEQEDEQH/xAAbAAABBQEBAAAAAAAAAAAAAAAFAAIDBAYBB//EADwQAAIBAgQCBggFAgYDAAAAAAECAwARBBIhMQUTIkFRYXGBBgcUMlKRsdEVI0JywdLwJDNiobLhFnPC/8QAGQEBAQEBAQEAAAAAAAAAAAAAAAECAwUE/8QAKhEAAgECAwYGAwAAAAAAAAAAAAECESEDEjETIlFhcbEEMkFCwfCBkdH/2gAMAwEAAhEDEQA/APcaVKlQCpUqVAKhs/EmDlMgBGxdsoYdo0N/rRKg/GcTmBQKxKkEm2mxIt2nwoCT2uQ/qjUdyO39NU5UlJJ9qNtTbJl0H99tV+MYuYZjGxAEYO50OVj1AjqFF+LbL+1vpQA84KQ7u58Vb+quewHfKhPfCT9TXfSsEmMAgdCQ6i40yd41q/wIEI4JBtI22g+VzQA/2A75UB7oSPoa6MFINnceCt/VV/jwJRACBeRd9R8riqXouCDICQehGdBYa5u860ByJJQQfajbQ2yZtD/fbVz2uQfqjYfsdf6qfwnZv2r9KFcKxUtwXYkFCbXOvRU9YA6zQBSDiTFwmQEnco2YKO06C31olQfg2JygIVYFiSDbTYE37D40YoBUqVKgFSpUqAGpxpCAQGsRcaD7138YT4X+Q+9CsFjnE8UfR5fLUWy63y3veo8LxWQxzscuZbZOjtckedAGfxdPhf5D70vxdPhf5D70ExfFpVghYZM5LZzl3y26uq96vHGv7WI7Ly7Wtl1va970Bd/GE+F/kPvQvETtK0nLDauo0IDaKSeo23qHDcWkMU7HLmW2To7ZiR52qzwGcuQzWzZ7GwsNFPVQA7E8OZiA4luRa3OAuNtgmuhIq6I5r9MP7rWzuCNu5BQ7iccjySMDsdNfL+aPo5aKInU5W+hoCrjpXkAMkAsAbHmFd7X2t2CmKcQoOUcqPf4tTubmoePRu7oqnTLt5L/3VTJI8HLzMDc6ra4v1/330ARc4hgM45se/wAOo2NxT8DK8YJjgFiBc8wtte2pv30NZJEg5eZib/qtc27fL+KtcBjdGdWOmXbyb/qgJDHNfoB/dW+RwBt3oap4bh7gkIJbgWI5wNhtsU00FqNO5WKUjQ5V+goBwyORJI2Jtc66jw/igCWHnaJo+YraOw1ILaqD2C+1FPxdPhf5D70N4/iGjJZbZs9hcXtdR1VBi+LSLHh2GS7Al+jvYgeVAGfxdPhf5D70vxhPhf5D71STHN7W0dl5diAMutwAb386o4Xi0rYeVjkzhlynLsG7uu1AG/xdPhf5D71x+NIASQ1gLnQfehGK4rIEw7DLdhd+jvYgeVSYvGuZpo+jy+W4Ay63C3vfzoB2Cwi86JuYuflq2TXNbLbbamYbh6cucCVCBYMQTZcpvrrpRZODRBg4DZwLBszXAGlt6anA4QHAUgP74zN0vHWgBOL4fGYIbyoFuQrEmxLWtbXuq62EX2sNzFz2zZNc1rW22qy/AoCqoVJVdVGZrD/epDwmLPzLNzNs2Zr/AFoANhuHJypwJUIFgxBNly3OuulO4V+WOh+YM9xl6wV3F6JpwOEBgFID+8MzdLx1p0PBok9zOvg7eHbQGRxyhnkzGRGJIyjLbzuL3rQYSUlI1ZCgCMQTsdOq3jerUnAIWJJDEnUnO33qb8LSwF3sBYdNtBt29lAZKebmytfmJkNja17lUsOl1W186lwz5AFGbQ+90bkfK1aH/wAfhuxs12N2OdtTYDt7ABXJeCQqpYh7AE6MxOndegM/iZC65Tn13bo3+lqZhp+VILcx85sL2uSFfTo9VtfKjfDOH4eeJJVWVVYXAcsrDxBOldx3B4kyskbvICcgEjDWxFyb2AsTr30qXK60OYuUhJFVC4KKSRsNOu/hes/gVCvHlMjsCBlOW3lYXvWm4bh0ljJKzRk9F0dmvppbexHeNDUkfo/CpBAYEag52+9A1R0YM4vaQXf8scy5zdQC7m1dxfDkKYcGVBoQpJPSuQdNdaKz8Fif38zdert4dtJ+CQkICpIT3Ok3R8Ne6hCqmDX2pjzFz2JK65rEAbbdVUcLgIxh5bTIUzLdgTYZe3WjY4TEHMgDcw6FszX+tRpwKAIUCkIxuVzNYn50ALxPDkyYdTKg0sup6VyDprrT8XhF5s7Z1L8t2KXOYArbbbqok/BISEBUkJ7nSbo+GvdXW4NEWZrHMwIY5muQdCN6AxmJWP8AFZopZGSDkBgOaygN2jpDWtB6AyTNg1M7lyWbIze8Uv0Se+1AjNCeOTCUxlThwLPa1+zXrqx6AwlMTjliJOBDryvhDa5gv+nbbSuUfMejjKuF0UX8fu5F6xTlxGAs7IskpWTK5UFehvYjtrS8HwMMckjQylrqoZeYXA1ax1Y2v/FZb1nTIMTw3OVy85iwa1rdDe/VWr4a+FErLh+XndQWEdrWXQE5dj0jVXmZzxK7CGuj7nMdwNJZTLK8lgoVVWRlAtcknKRc6/7VkfRjD+1455oWlXBQHKt5HIlft1bVR9qu+sTjhumBhdUmn99ybCNOsk9p/g0X4ZjsHhIYoIpEOoRVVgWYnrsDv1mjo5FjnhhV9ZWXJcfvNk/pniCmCnK3zlMq23u2g89ag9BuN+1YVWb/ADU/LlB3DLofvTfTWVcuHiJAMmJjGp6lOY/8azfFsDPhce6YYfl8QWxI2jce83jYk+dG2nUmFhxnhZXZ6r8a/eRf4H6QNPxWVdeSYbRdjZW1YeJv8q03pIl8LPuCI2IIJBBANjcVkeLxJhOK8Oy2WMwtCOra1vrWu9IpAMJOSQBym18jSOjTJipZ4SirNLvT4BXq3JbAQuxLO4uzMSSdT1mneneIk9n5EBInnuqWNiABdjcbaaeJFRerKUHhuH1Gim+u2pqLDRnG4yaZJmRIPyYymU3J1kPSB090eRp7UiyVMecnom+9gr6G8Y9rwkUv6suV/wBw0NAvWy7JgxIjMjiRRmViDY3uNDVX0Vb2DiGIwbv+XMBNEWsNdcw6hr3dlTeuOUDAgEjWVf5qN1gzcMNR8VHLo3VdGbbDRBVUKLACsV61WKRYd0ZkYzqrFWK3U3uDY7VqIeN4c8sLKjM9goVgSdL7A1k/W/KogwwYgf4lCb9gvfytWpvdZy8LF7eNUaThnD4EmzQylmyEFOaXFrjWxY27POhvrKx0kWFUw35plXLbfo3Y+Vl1ongpMGJl5PK5rqR+Xl1Ua65erv76p8clVsfgoiRoJZCD3AKP+Ro9CQrtVJ3pe/IJcJ41HPhVxIIEZTM3dbf5VnPV9xqTET47m3U50dEP6UYHKPkAfOhPDeETRYmbhoB9jdhMD1CO+qeZsvkaJcOkWHjmIQkATQKQL21X+zWczsdnhQipqN6qq6VRpzFC17woWz5SCq3v27dmtW5Zliyi1gTlAA0H/VRrCOcT/pBt1X1F/G2lQ42IO0gb9Mdx3E318dBUbklzPi1JsfHEBneNW1AuQOvvPVTsFh0W5SNUv2KASPKq+LbPChaxzFL99yKl4e5u6XJCGwvvbx66qlvC+U4I4pU5jRKSRfpKCfnXMBhoiA6wxqdwQq3+YGhpYE/4cftP81Nw5QIksP0j6Ui26dA21UZxFEy5mRWIsBdQbXNuupIm6RU2JABBt23H8GlxBLxt3C/mNRUPDJS+ZzubDTbTX+are/QntGzyxPnzIGaO+jKDp2i/VUuNyhACilbqMpGmpA2qpPEGjkJ0Ku1iN+q/lVnifuD9y/UVnM6M1wOtHHGQojUBzlNgAPPt667hgiqzIiqNfdAF7eFd4kl427RqCOojapJUCxsBsFP0rV6szWxDFFHMA7RoSQLEgE28aZGyTEB4wTYkZgDpex8KbwOXNGNALWGg7hVfA9HlkaZyyt2HUkHxrCm6RfE1xLUMESy2SJAyjVgqgi/le1PmjR5QrIrdC9yoJ3tbWoWfNiADbo7Hr1G3hUxP54/9f81pS7kuRLGkcgCQKGYGxUKLgWv9afjBGrKTGrOx0JAvpruadP8A50X7X/8Amq/G5MpjNgdTvttUlJpN8H/CqraLuJmCWNtSco6v96hx0aZc7RozabqCdSBvTeKy2jGgIbQgjTY0seLQgdmXfxFWUtehF6H/2Q=="/>
          <p:cNvSpPr/>
          <p:nvPr/>
        </p:nvSpPr>
        <p:spPr>
          <a:xfrm>
            <a:off x="392787" y="-206516"/>
            <a:ext cx="254126" cy="230705"/>
          </a:xfrm>
          <a:prstGeom prst="rect">
            <a:avLst/>
          </a:prstGeom>
          <a:noFill/>
          <a:ln>
            <a:noFill/>
          </a:ln>
        </p:spPr>
        <p:txBody>
          <a:bodyPr spcFirstLastPara="1" wrap="square" lIns="78000" tIns="39000" rIns="78000" bIns="39000" anchor="t" anchorCtr="0">
            <a:noAutofit/>
          </a:bodyPr>
          <a:lstStyle/>
          <a:p>
            <a:pPr marL="0" marR="0" lvl="0" indent="0" algn="l" rtl="0">
              <a:spcBef>
                <a:spcPts val="0"/>
              </a:spcBef>
              <a:spcAft>
                <a:spcPts val="0"/>
              </a:spcAft>
              <a:buNone/>
            </a:pPr>
            <a:endParaRPr sz="3000" b="0" i="0" u="none" strike="noStrike" cap="none">
              <a:solidFill>
                <a:schemeClr val="dk1"/>
              </a:solidFill>
              <a:latin typeface="Arial"/>
              <a:ea typeface="Arial"/>
              <a:cs typeface="Arial"/>
              <a:sym typeface="Arial"/>
            </a:endParaRPr>
          </a:p>
        </p:txBody>
      </p:sp>
      <p:sp>
        <p:nvSpPr>
          <p:cNvPr id="94" name="Shape 94"/>
          <p:cNvSpPr/>
          <p:nvPr/>
        </p:nvSpPr>
        <p:spPr>
          <a:xfrm>
            <a:off x="805376" y="16504126"/>
            <a:ext cx="23496222" cy="575688"/>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rPr>
              <a:t>Results</a:t>
            </a:r>
            <a:endParaRPr sz="2400" b="1">
              <a:latin typeface="Times New Roman" panose="02020603050405020304" pitchFamily="18" charset="0"/>
              <a:cs typeface="Times New Roman" panose="02020603050405020304" pitchFamily="18" charset="0"/>
            </a:endParaRPr>
          </a:p>
        </p:txBody>
      </p:sp>
      <p:sp>
        <p:nvSpPr>
          <p:cNvPr id="95" name="Shape 95"/>
          <p:cNvSpPr/>
          <p:nvPr/>
        </p:nvSpPr>
        <p:spPr>
          <a:xfrm>
            <a:off x="938385" y="7652753"/>
            <a:ext cx="23444278" cy="578893"/>
          </a:xfrm>
          <a:prstGeom prst="rect">
            <a:avLst/>
          </a:prstGeom>
          <a:gradFill>
            <a:gsLst>
              <a:gs pos="0">
                <a:srgbClr val="336699"/>
              </a:gs>
              <a:gs pos="50000">
                <a:srgbClr val="FFFFFF"/>
              </a:gs>
              <a:gs pos="100000">
                <a:srgbClr val="336699"/>
              </a:gs>
            </a:gsLst>
            <a:lin ang="5400000" scaled="0"/>
          </a:gradFill>
          <a:ln>
            <a:noFill/>
          </a:ln>
        </p:spPr>
        <p:txBody>
          <a:bodyPr spcFirstLastPara="1" wrap="square" lIns="140425" tIns="70200" rIns="140425" bIns="70200" anchor="ctr" anchorCtr="0">
            <a:noAutofit/>
          </a:bodyPr>
          <a:lstStyle/>
          <a:p>
            <a:pPr marL="0" marR="0" lvl="0" indent="0" algn="ctr" rtl="0">
              <a:spcBef>
                <a:spcPts val="0"/>
              </a:spcBef>
              <a:spcAft>
                <a:spcPts val="0"/>
              </a:spcAft>
              <a:buNone/>
            </a:pPr>
            <a:r>
              <a:rPr lang="en-US"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rPr>
              <a:t>Materials and Methods</a:t>
            </a:r>
            <a:endParaRPr sz="2400" b="1" i="0" u="none" strike="noStrike" cap="none">
              <a:solidFill>
                <a:srgbClr val="C00000"/>
              </a:solidFill>
              <a:latin typeface="Times New Roman" panose="02020603050405020304" pitchFamily="18" charset="0"/>
              <a:ea typeface="Arial Black"/>
              <a:cs typeface="Times New Roman" panose="02020603050405020304" pitchFamily="18" charset="0"/>
              <a:sym typeface="Arial Black"/>
            </a:endParaRPr>
          </a:p>
        </p:txBody>
      </p:sp>
      <p:sp>
        <p:nvSpPr>
          <p:cNvPr id="97" name="Shape 97"/>
          <p:cNvSpPr txBox="1"/>
          <p:nvPr/>
        </p:nvSpPr>
        <p:spPr>
          <a:xfrm>
            <a:off x="938385" y="8617534"/>
            <a:ext cx="10391854" cy="3849946"/>
          </a:xfrm>
          <a:prstGeom prst="rect">
            <a:avLst/>
          </a:prstGeom>
          <a:noFill/>
          <a:ln>
            <a:noFill/>
          </a:ln>
        </p:spPr>
        <p:txBody>
          <a:bodyPr spcFirstLastPara="1" wrap="square" lIns="91425" tIns="45700" rIns="91425" bIns="45700" anchor="t" anchorCtr="0">
            <a:noAutofit/>
          </a:bodyPr>
          <a:lstStyle/>
          <a:p>
            <a:pPr algn="just"/>
            <a:r>
              <a:rPr lang="en-US" sz="2400">
                <a:latin typeface="Times New Roman" panose="02020603050405020304" pitchFamily="18" charset="0"/>
                <a:cs typeface="Times New Roman" panose="02020603050405020304" pitchFamily="18" charset="0"/>
              </a:rPr>
              <a:t>Patients who applied to the Chest Diseases Polyclinic and Emergency Service of Bezmialem Vakif University Medical Faculty Hospital between January 2019-December 2019 and underwent </a:t>
            </a:r>
            <a:r>
              <a:rPr lang="tr-TR" sz="2400">
                <a:latin typeface="Times New Roman" panose="02020603050405020304" pitchFamily="18" charset="0"/>
                <a:cs typeface="Times New Roman" panose="02020603050405020304" pitchFamily="18" charset="0"/>
              </a:rPr>
              <a:t>t</a:t>
            </a:r>
            <a:r>
              <a:rPr lang="en-US" sz="2400">
                <a:latin typeface="Times New Roman" panose="02020603050405020304" pitchFamily="18" charset="0"/>
                <a:cs typeface="Times New Roman" panose="02020603050405020304" pitchFamily="18" charset="0"/>
              </a:rPr>
              <a:t>horax CT due to suspected pulmonary embolism, infectious diseases, cancer or autoimmune diseases were included in this study.  </a:t>
            </a:r>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Patients with calcium metabolism disorders, sternal costal bone tumors, history of sternotomy and fractures were excluded from this study.</a:t>
            </a:r>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Age ranges were determined as 30-40, 40-50, 50-60, 60-70, 70-80 and radiological examination of 30 patients from each group was performed. </a:t>
            </a:r>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a:p>
            <a:pPr lvl="0" algn="just">
              <a:lnSpc>
                <a:spcPct val="150000"/>
              </a:lnSpc>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r>
              <a:rPr lang="en-US" sz="1950" b="0" i="0" u="none" strike="noStrike" cap="none">
                <a:solidFill>
                  <a:schemeClr val="dk1"/>
                </a:solidFill>
                <a:latin typeface="Arial"/>
                <a:ea typeface="Arial"/>
                <a:cs typeface="Arial"/>
                <a:sym typeface="Arial"/>
              </a:rPr>
              <a:t>	</a:t>
            </a:r>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r>
              <a:rPr lang="en-US" sz="1950" b="0" i="0" u="none" strike="noStrike" cap="none">
                <a:solidFill>
                  <a:schemeClr val="dk1"/>
                </a:solidFill>
                <a:latin typeface="Arial"/>
                <a:ea typeface="Arial"/>
                <a:cs typeface="Arial"/>
                <a:sym typeface="Arial"/>
              </a:rPr>
              <a:t>	.</a:t>
            </a:r>
            <a:endParaRPr sz="1950" b="0" i="0" u="none" strike="noStrike" cap="none">
              <a:solidFill>
                <a:schemeClr val="dk1"/>
              </a:solidFill>
              <a:latin typeface="Arial"/>
              <a:ea typeface="Arial"/>
              <a:cs typeface="Arial"/>
              <a:sym typeface="Arial"/>
            </a:endParaRPr>
          </a:p>
          <a:p>
            <a:pPr marL="0" marR="0" lvl="0" indent="0" algn="just" rtl="0">
              <a:lnSpc>
                <a:spcPct val="150000"/>
              </a:lnSpc>
              <a:spcBef>
                <a:spcPts val="0"/>
              </a:spcBef>
              <a:spcAft>
                <a:spcPts val="0"/>
              </a:spcAft>
              <a:buNone/>
            </a:pPr>
            <a:endParaRPr sz="1950" b="0" i="0" u="none" strike="noStrike" cap="none">
              <a:solidFill>
                <a:schemeClr val="dk1"/>
              </a:solidFill>
              <a:latin typeface="Arial"/>
              <a:ea typeface="Arial"/>
              <a:cs typeface="Arial"/>
              <a:sym typeface="Arial"/>
            </a:endParaRPr>
          </a:p>
        </p:txBody>
      </p:sp>
      <p:pic>
        <p:nvPicPr>
          <p:cNvPr id="98" name="Shape 98"/>
          <p:cNvPicPr preferRelativeResize="0"/>
          <p:nvPr/>
        </p:nvPicPr>
        <p:blipFill rotWithShape="1">
          <a:blip r:embed="rId3">
            <a:alphaModFix/>
          </a:blip>
          <a:srcRect/>
          <a:stretch/>
        </p:blipFill>
        <p:spPr>
          <a:xfrm>
            <a:off x="1096306" y="1404976"/>
            <a:ext cx="2564390" cy="2494213"/>
          </a:xfrm>
          <a:prstGeom prst="rect">
            <a:avLst/>
          </a:prstGeom>
          <a:noFill/>
          <a:ln>
            <a:noFill/>
          </a:ln>
        </p:spPr>
      </p:pic>
      <p:sp>
        <p:nvSpPr>
          <p:cNvPr id="2" name="Metin kutusu 1">
            <a:extLst>
              <a:ext uri="{FF2B5EF4-FFF2-40B4-BE49-F238E27FC236}">
                <a16:creationId xmlns:a16="http://schemas.microsoft.com/office/drawing/2014/main" id="{5FD84919-48E7-4E54-9F4E-D5AB3D00410F}"/>
              </a:ext>
            </a:extLst>
          </p:cNvPr>
          <p:cNvSpPr txBox="1"/>
          <p:nvPr/>
        </p:nvSpPr>
        <p:spPr>
          <a:xfrm>
            <a:off x="805376" y="17553019"/>
            <a:ext cx="10407310" cy="1569660"/>
          </a:xfrm>
          <a:prstGeom prst="rect">
            <a:avLst/>
          </a:prstGeom>
          <a:noFill/>
        </p:spPr>
        <p:txBody>
          <a:bodyPr wrap="square" rtlCol="0">
            <a:spAutoFit/>
          </a:bodyPr>
          <a:lstStyle/>
          <a:p>
            <a:pPr algn="just"/>
            <a:r>
              <a:rPr lang="en-US" sz="2400">
                <a:latin typeface="Times New Roman" panose="02020603050405020304" pitchFamily="18" charset="0"/>
                <a:cs typeface="Times New Roman" panose="02020603050405020304" pitchFamily="18" charset="0"/>
              </a:rPr>
              <a:t>The images were analyzed in the sagittal plane using</a:t>
            </a:r>
            <a:r>
              <a:rPr lang="tr-TR" sz="2400">
                <a:latin typeface="Times New Roman" panose="02020603050405020304" pitchFamily="18" charset="0"/>
                <a:cs typeface="Times New Roman" panose="02020603050405020304" pitchFamily="18" charset="0"/>
              </a:rPr>
              <a:t> Picture Archiving and Communication System</a:t>
            </a:r>
            <a:r>
              <a:rPr lang="en-US" sz="2400">
                <a:latin typeface="Times New Roman" panose="02020603050405020304" pitchFamily="18" charset="0"/>
                <a:cs typeface="Times New Roman" panose="02020603050405020304" pitchFamily="18" charset="0"/>
              </a:rPr>
              <a:t> </a:t>
            </a:r>
            <a:r>
              <a:rPr lang="tr-TR" sz="2400">
                <a:latin typeface="Times New Roman" panose="02020603050405020304" pitchFamily="18" charset="0"/>
                <a:cs typeface="Times New Roman" panose="02020603050405020304" pitchFamily="18" charset="0"/>
              </a:rPr>
              <a:t>(</a:t>
            </a:r>
            <a:r>
              <a:rPr lang="en-US" sz="2400">
                <a:latin typeface="Times New Roman" panose="02020603050405020304" pitchFamily="18" charset="0"/>
                <a:cs typeface="Times New Roman" panose="02020603050405020304" pitchFamily="18" charset="0"/>
              </a:rPr>
              <a:t>PACS</a:t>
            </a:r>
            <a:r>
              <a:rPr lang="tr-TR" sz="2400">
                <a:latin typeface="Times New Roman" panose="02020603050405020304" pitchFamily="18" charset="0"/>
                <a:cs typeface="Times New Roman" panose="02020603050405020304" pitchFamily="18" charset="0"/>
              </a:rPr>
              <a:t>)</a:t>
            </a:r>
            <a:r>
              <a:rPr lang="en-US" sz="2400">
                <a:latin typeface="Times New Roman" panose="02020603050405020304" pitchFamily="18" charset="0"/>
                <a:cs typeface="Times New Roman" panose="02020603050405020304" pitchFamily="18" charset="0"/>
              </a:rPr>
              <a:t> (Synapse Fujifilm</a:t>
            </a:r>
            <a:r>
              <a:rPr lang="tr-TR" sz="2400">
                <a:latin typeface="Times New Roman" panose="02020603050405020304" pitchFamily="18" charset="0"/>
                <a:cs typeface="Times New Roman" panose="02020603050405020304" pitchFamily="18" charset="0"/>
              </a:rPr>
              <a:t>, Tokyo, Japan</a:t>
            </a:r>
            <a:r>
              <a:rPr lang="en-US" sz="2400">
                <a:latin typeface="Times New Roman" panose="02020603050405020304" pitchFamily="18" charset="0"/>
                <a:cs typeface="Times New Roman" panose="02020603050405020304" pitchFamily="18" charset="0"/>
              </a:rPr>
              <a:t>). </a:t>
            </a:r>
            <a:endParaRPr lang="tr-TR" sz="2400">
              <a:latin typeface="Times New Roman" panose="02020603050405020304" pitchFamily="18" charset="0"/>
              <a:cs typeface="Times New Roman" panose="02020603050405020304" pitchFamily="18" charset="0"/>
            </a:endParaRPr>
          </a:p>
          <a:p>
            <a:pPr algn="just"/>
            <a:endParaRPr lang="tr-TR" sz="2400">
              <a:latin typeface="Times New Roman" panose="02020603050405020304" pitchFamily="18" charset="0"/>
              <a:cs typeface="Times New Roman" panose="02020603050405020304" pitchFamily="18" charset="0"/>
            </a:endParaRPr>
          </a:p>
          <a:p>
            <a:pPr algn="just"/>
            <a:r>
              <a:rPr lang="en-US" sz="2400">
                <a:latin typeface="Times New Roman" panose="02020603050405020304" pitchFamily="18" charset="0"/>
                <a:cs typeface="Times New Roman" panose="02020603050405020304" pitchFamily="18" charset="0"/>
              </a:rPr>
              <a:t>The mean age of all patients was found to be 54.23±14.03. </a:t>
            </a:r>
            <a:endParaRPr lang="tr-TR" sz="2400">
              <a:latin typeface="Times New Roman" panose="02020603050405020304" pitchFamily="18" charset="0"/>
              <a:cs typeface="Times New Roman" panose="02020603050405020304" pitchFamily="18" charset="0"/>
            </a:endParaRPr>
          </a:p>
        </p:txBody>
      </p:sp>
      <p:sp>
        <p:nvSpPr>
          <p:cNvPr id="3" name="Metin kutusu 2">
            <a:extLst>
              <a:ext uri="{FF2B5EF4-FFF2-40B4-BE49-F238E27FC236}">
                <a16:creationId xmlns:a16="http://schemas.microsoft.com/office/drawing/2014/main" id="{722C01D2-2528-4899-BCE3-528C6D7E1E8A}"/>
              </a:ext>
            </a:extLst>
          </p:cNvPr>
          <p:cNvSpPr txBox="1"/>
          <p:nvPr/>
        </p:nvSpPr>
        <p:spPr>
          <a:xfrm>
            <a:off x="857319" y="27273266"/>
            <a:ext cx="23452539" cy="830997"/>
          </a:xfrm>
          <a:prstGeom prst="rect">
            <a:avLst/>
          </a:prstGeom>
          <a:noFill/>
        </p:spPr>
        <p:txBody>
          <a:bodyPr wrap="square" rtlCol="0">
            <a:spAutoFit/>
          </a:bodyPr>
          <a:lstStyle/>
          <a:p>
            <a:r>
              <a:rPr lang="en-US" sz="2400">
                <a:latin typeface="Times New Roman" panose="02020603050405020304" pitchFamily="18" charset="0"/>
                <a:cs typeface="Times New Roman" panose="02020603050405020304" pitchFamily="18" charset="0"/>
              </a:rPr>
              <a:t>Fusion analysis of the manubriosternal and xifoidosternal joints, calcification analysis of the costochondral joint and evaluation of central costochondral calcification are inexpensive, reliable and non-invasive method that can be used for age determination in people over the age of 30.</a:t>
            </a:r>
            <a:endParaRPr lang="tr-TR" sz="240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E4457456-A986-4611-9299-069314DEAEA7}"/>
              </a:ext>
            </a:extLst>
          </p:cNvPr>
          <p:cNvPicPr>
            <a:picLocks noChangeAspect="1"/>
          </p:cNvPicPr>
          <p:nvPr/>
        </p:nvPicPr>
        <p:blipFill>
          <a:blip r:embed="rId4"/>
          <a:stretch>
            <a:fillRect/>
          </a:stretch>
        </p:blipFill>
        <p:spPr>
          <a:xfrm>
            <a:off x="13990466" y="17925884"/>
            <a:ext cx="8275694" cy="6208960"/>
          </a:xfrm>
          <a:prstGeom prst="rect">
            <a:avLst/>
          </a:prstGeom>
        </p:spPr>
      </p:pic>
      <p:sp>
        <p:nvSpPr>
          <p:cNvPr id="5" name="Metin kutusu 4">
            <a:extLst>
              <a:ext uri="{FF2B5EF4-FFF2-40B4-BE49-F238E27FC236}">
                <a16:creationId xmlns:a16="http://schemas.microsoft.com/office/drawing/2014/main" id="{19606860-5CB1-4B11-B4B5-AE821DE137FC}"/>
              </a:ext>
            </a:extLst>
          </p:cNvPr>
          <p:cNvSpPr txBox="1"/>
          <p:nvPr/>
        </p:nvSpPr>
        <p:spPr>
          <a:xfrm>
            <a:off x="13990466" y="24648442"/>
            <a:ext cx="8932605" cy="400110"/>
          </a:xfrm>
          <a:prstGeom prst="rect">
            <a:avLst/>
          </a:prstGeom>
          <a:noFill/>
        </p:spPr>
        <p:txBody>
          <a:bodyPr wrap="square" rtlCol="0">
            <a:spAutoFit/>
          </a:bodyPr>
          <a:lstStyle/>
          <a:p>
            <a:pPr algn="ctr"/>
            <a:r>
              <a:rPr lang="tr-TR" sz="2000">
                <a:latin typeface="Times New Roman" panose="02020603050405020304" pitchFamily="18" charset="0"/>
                <a:cs typeface="Times New Roman" panose="02020603050405020304" pitchFamily="18" charset="0"/>
              </a:rPr>
              <a:t>Fig. 2: ROC analysis of central costochondral calcification </a:t>
            </a:r>
          </a:p>
        </p:txBody>
      </p:sp>
      <p:sp>
        <p:nvSpPr>
          <p:cNvPr id="6" name="Metin kutusu 5">
            <a:extLst>
              <a:ext uri="{FF2B5EF4-FFF2-40B4-BE49-F238E27FC236}">
                <a16:creationId xmlns:a16="http://schemas.microsoft.com/office/drawing/2014/main" id="{14F4C01E-A266-4FCD-BE80-8EA911B70C2D}"/>
              </a:ext>
            </a:extLst>
          </p:cNvPr>
          <p:cNvSpPr txBox="1"/>
          <p:nvPr/>
        </p:nvSpPr>
        <p:spPr>
          <a:xfrm>
            <a:off x="857319" y="29373869"/>
            <a:ext cx="23444279" cy="2000548"/>
          </a:xfrm>
          <a:prstGeom prst="rect">
            <a:avLst/>
          </a:prstGeom>
          <a:noFill/>
        </p:spPr>
        <p:txBody>
          <a:bodyPr wrap="square" rtlCol="0">
            <a:spAutoFit/>
          </a:bodyPr>
          <a:lstStyle/>
          <a:p>
            <a:pPr lvl="0"/>
            <a:r>
              <a:rPr lang="tr-TR" sz="2400">
                <a:latin typeface="Times New Roman" panose="02020603050405020304" pitchFamily="18" charset="0"/>
                <a:cs typeface="Times New Roman" panose="02020603050405020304" pitchFamily="18" charset="0"/>
              </a:rPr>
              <a:t>1.Bacci N, Nchabeleng EK, Billings BK. Forensic age at death estimation from the sternum in a black South African population. Forensic Science International 282 (2017) 233.e1-233.e7</a:t>
            </a:r>
          </a:p>
          <a:p>
            <a:pPr lvl="0"/>
            <a:r>
              <a:rPr lang="tr-TR" sz="2400">
                <a:latin typeface="Times New Roman" panose="02020603050405020304" pitchFamily="18" charset="0"/>
                <a:cs typeface="Times New Roman" panose="02020603050405020304" pitchFamily="18" charset="0"/>
              </a:rPr>
              <a:t>2.Guillaume O, Valentin H, Yannick W, Laurent M, Alain B (2016) Age Estimation in Living Adults using 3D Volume Rendered CT Images of the Sternal Plastron and Lower Chest. Journal of Forensic Sciences 61(1): 127-133 </a:t>
            </a:r>
          </a:p>
          <a:p>
            <a:r>
              <a:rPr lang="tr-TR" sz="2400">
                <a:latin typeface="Times New Roman" panose="02020603050405020304" pitchFamily="18" charset="0"/>
                <a:cs typeface="Times New Roman" panose="02020603050405020304" pitchFamily="18" charset="0"/>
              </a:rPr>
              <a:t>3.Salem NH, Saadi S, Jomaa SB, Othmani H, Hmida B. Age estimation at death by the study of chest plate radiographs. International Journal of Legal Medicine 2019; 1-8.</a:t>
            </a:r>
          </a:p>
          <a:p>
            <a:pPr lvl="0"/>
            <a:endParaRPr lang="tr-TR" sz="2800"/>
          </a:p>
        </p:txBody>
      </p:sp>
      <p:pic>
        <p:nvPicPr>
          <p:cNvPr id="7" name="Resim 6">
            <a:extLst>
              <a:ext uri="{FF2B5EF4-FFF2-40B4-BE49-F238E27FC236}">
                <a16:creationId xmlns:a16="http://schemas.microsoft.com/office/drawing/2014/main" id="{5439E106-C591-4A94-926B-94B7C1E87A23}"/>
              </a:ext>
            </a:extLst>
          </p:cNvPr>
          <p:cNvPicPr>
            <a:picLocks noChangeAspect="1"/>
          </p:cNvPicPr>
          <p:nvPr/>
        </p:nvPicPr>
        <p:blipFill>
          <a:blip r:embed="rId5"/>
          <a:stretch>
            <a:fillRect/>
          </a:stretch>
        </p:blipFill>
        <p:spPr>
          <a:xfrm>
            <a:off x="13661094" y="8616664"/>
            <a:ext cx="9607084" cy="6411082"/>
          </a:xfrm>
          <a:prstGeom prst="rect">
            <a:avLst/>
          </a:prstGeom>
        </p:spPr>
      </p:pic>
      <p:sp>
        <p:nvSpPr>
          <p:cNvPr id="11" name="Metin kutusu 10">
            <a:extLst>
              <a:ext uri="{FF2B5EF4-FFF2-40B4-BE49-F238E27FC236}">
                <a16:creationId xmlns:a16="http://schemas.microsoft.com/office/drawing/2014/main" id="{C539800C-0567-461E-A05B-4627741D5DE4}"/>
              </a:ext>
            </a:extLst>
          </p:cNvPr>
          <p:cNvSpPr txBox="1"/>
          <p:nvPr/>
        </p:nvSpPr>
        <p:spPr>
          <a:xfrm>
            <a:off x="15763280" y="15374853"/>
            <a:ext cx="5402711" cy="400110"/>
          </a:xfrm>
          <a:prstGeom prst="rect">
            <a:avLst/>
          </a:prstGeom>
          <a:noFill/>
        </p:spPr>
        <p:txBody>
          <a:bodyPr wrap="square" rtlCol="0">
            <a:spAutoFit/>
          </a:bodyPr>
          <a:lstStyle/>
          <a:p>
            <a:pPr algn="ctr"/>
            <a:r>
              <a:rPr lang="tr-TR" sz="2000">
                <a:latin typeface="Times New Roman" panose="02020603050405020304" pitchFamily="18" charset="0"/>
                <a:cs typeface="Times New Roman" panose="02020603050405020304" pitchFamily="18" charset="0"/>
              </a:rPr>
              <a:t>Fig. 1: Regions examined in the study </a:t>
            </a:r>
          </a:p>
        </p:txBody>
      </p:sp>
      <p:sp>
        <p:nvSpPr>
          <p:cNvPr id="12" name="Metin kutusu 11">
            <a:extLst>
              <a:ext uri="{FF2B5EF4-FFF2-40B4-BE49-F238E27FC236}">
                <a16:creationId xmlns:a16="http://schemas.microsoft.com/office/drawing/2014/main" id="{813D078E-1C62-48D1-B9D3-EDC6B61ECA67}"/>
              </a:ext>
            </a:extLst>
          </p:cNvPr>
          <p:cNvSpPr txBox="1"/>
          <p:nvPr/>
        </p:nvSpPr>
        <p:spPr>
          <a:xfrm>
            <a:off x="857319" y="19555716"/>
            <a:ext cx="10823252" cy="5565947"/>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Fusion analysis of manubriosternal joint          significant (p=0.007), low correlation (r=0.221)</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Fusion analysis of xifoidosternal joint          significant (p&lt;0.001), moderate relationship (r=0.427)</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Calcification analysis of costochondral joint           significant (p&lt;0.001), moderate relationship (r=0.485)</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Calcification analysis of central costochondral region          the higher the age group, the higher the incidence rate (p&lt;0.001)</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Gender difference in the degree of fusion and calcification of the joints          not significant (p=0.661)</a:t>
            </a:r>
          </a:p>
        </p:txBody>
      </p:sp>
      <p:sp>
        <p:nvSpPr>
          <p:cNvPr id="17" name="Metin kutusu 16">
            <a:extLst>
              <a:ext uri="{FF2B5EF4-FFF2-40B4-BE49-F238E27FC236}">
                <a16:creationId xmlns:a16="http://schemas.microsoft.com/office/drawing/2014/main" id="{701DF1FC-C317-4629-9C81-075293760509}"/>
              </a:ext>
            </a:extLst>
          </p:cNvPr>
          <p:cNvSpPr txBox="1"/>
          <p:nvPr/>
        </p:nvSpPr>
        <p:spPr>
          <a:xfrm>
            <a:off x="938385" y="12785786"/>
            <a:ext cx="10233933" cy="224196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Fusion degree of manubriosternal and xifoidosternal joint          no(1), partial(2), complete(3)</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Calcification degree of costochondral joint          0, 1, 2, 3, 4</a:t>
            </a:r>
          </a:p>
          <a:p>
            <a:pPr marL="342900" indent="-342900">
              <a:lnSpc>
                <a:spcPct val="150000"/>
              </a:lnSpc>
              <a:buFont typeface="Wingdings" panose="05000000000000000000" pitchFamily="2" charset="2"/>
              <a:buChar char="Ø"/>
            </a:pPr>
            <a:r>
              <a:rPr lang="tr-TR" sz="2400">
                <a:latin typeface="Times New Roman" panose="02020603050405020304" pitchFamily="18" charset="0"/>
                <a:cs typeface="Times New Roman" panose="02020603050405020304" pitchFamily="18" charset="0"/>
              </a:rPr>
              <a:t>Central costochondral joint calcification          0, 1</a:t>
            </a:r>
          </a:p>
        </p:txBody>
      </p:sp>
      <p:sp>
        <p:nvSpPr>
          <p:cNvPr id="8" name="Ok: Sağ 7">
            <a:extLst>
              <a:ext uri="{FF2B5EF4-FFF2-40B4-BE49-F238E27FC236}">
                <a16:creationId xmlns:a16="http://schemas.microsoft.com/office/drawing/2014/main" id="{04A61E2D-0697-465D-A34B-1B479FA9D228}"/>
              </a:ext>
            </a:extLst>
          </p:cNvPr>
          <p:cNvSpPr/>
          <p:nvPr/>
        </p:nvSpPr>
        <p:spPr>
          <a:xfrm>
            <a:off x="6331789" y="19806249"/>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Ok: Sağ 26">
            <a:extLst>
              <a:ext uri="{FF2B5EF4-FFF2-40B4-BE49-F238E27FC236}">
                <a16:creationId xmlns:a16="http://schemas.microsoft.com/office/drawing/2014/main" id="{9CD0FF8B-CB6C-40AE-912D-94AE4DE5DC2D}"/>
              </a:ext>
            </a:extLst>
          </p:cNvPr>
          <p:cNvSpPr/>
          <p:nvPr/>
        </p:nvSpPr>
        <p:spPr>
          <a:xfrm>
            <a:off x="6027405" y="20909251"/>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Ok: Sağ 27">
            <a:extLst>
              <a:ext uri="{FF2B5EF4-FFF2-40B4-BE49-F238E27FC236}">
                <a16:creationId xmlns:a16="http://schemas.microsoft.com/office/drawing/2014/main" id="{51BD6925-7F5B-44E6-8DCE-65FD64112898}"/>
              </a:ext>
            </a:extLst>
          </p:cNvPr>
          <p:cNvSpPr/>
          <p:nvPr/>
        </p:nvSpPr>
        <p:spPr>
          <a:xfrm>
            <a:off x="6814868" y="22004833"/>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9" name="Ok: Sağ 28">
            <a:extLst>
              <a:ext uri="{FF2B5EF4-FFF2-40B4-BE49-F238E27FC236}">
                <a16:creationId xmlns:a16="http://schemas.microsoft.com/office/drawing/2014/main" id="{4C936AA3-BF54-4406-A472-C9A21A2AF3CB}"/>
              </a:ext>
            </a:extLst>
          </p:cNvPr>
          <p:cNvSpPr/>
          <p:nvPr/>
        </p:nvSpPr>
        <p:spPr>
          <a:xfrm>
            <a:off x="7898921" y="23076859"/>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0" name="Ok: Sağ 29">
            <a:extLst>
              <a:ext uri="{FF2B5EF4-FFF2-40B4-BE49-F238E27FC236}">
                <a16:creationId xmlns:a16="http://schemas.microsoft.com/office/drawing/2014/main" id="{F2723856-7F18-40AA-83DB-032E85F8A0E8}"/>
              </a:ext>
            </a:extLst>
          </p:cNvPr>
          <p:cNvSpPr/>
          <p:nvPr/>
        </p:nvSpPr>
        <p:spPr>
          <a:xfrm>
            <a:off x="10055525" y="24163124"/>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1" name="Ok: Sağ 30">
            <a:extLst>
              <a:ext uri="{FF2B5EF4-FFF2-40B4-BE49-F238E27FC236}">
                <a16:creationId xmlns:a16="http://schemas.microsoft.com/office/drawing/2014/main" id="{3B14FFDA-B0FE-41FA-AA5A-275E8DD014D7}"/>
              </a:ext>
            </a:extLst>
          </p:cNvPr>
          <p:cNvSpPr/>
          <p:nvPr/>
        </p:nvSpPr>
        <p:spPr>
          <a:xfrm>
            <a:off x="8559976" y="13023269"/>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4" name="Ok: Sağ 33">
            <a:extLst>
              <a:ext uri="{FF2B5EF4-FFF2-40B4-BE49-F238E27FC236}">
                <a16:creationId xmlns:a16="http://schemas.microsoft.com/office/drawing/2014/main" id="{8A22A43C-FCC2-44AB-9FDC-DAD0974371A5}"/>
              </a:ext>
            </a:extLst>
          </p:cNvPr>
          <p:cNvSpPr/>
          <p:nvPr/>
        </p:nvSpPr>
        <p:spPr>
          <a:xfrm>
            <a:off x="6659590" y="14151256"/>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Ok: Sağ 34">
            <a:extLst>
              <a:ext uri="{FF2B5EF4-FFF2-40B4-BE49-F238E27FC236}">
                <a16:creationId xmlns:a16="http://schemas.microsoft.com/office/drawing/2014/main" id="{EAB09770-FB83-4405-84FD-A8FB6A69800C}"/>
              </a:ext>
            </a:extLst>
          </p:cNvPr>
          <p:cNvSpPr/>
          <p:nvPr/>
        </p:nvSpPr>
        <p:spPr>
          <a:xfrm>
            <a:off x="6400800" y="14643496"/>
            <a:ext cx="483079" cy="24222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Daire: Boş 8">
            <a:extLst>
              <a:ext uri="{FF2B5EF4-FFF2-40B4-BE49-F238E27FC236}">
                <a16:creationId xmlns:a16="http://schemas.microsoft.com/office/drawing/2014/main" id="{EDD65BA9-0974-452B-8458-7BDCA11D5D53}"/>
              </a:ext>
            </a:extLst>
          </p:cNvPr>
          <p:cNvSpPr/>
          <p:nvPr/>
        </p:nvSpPr>
        <p:spPr>
          <a:xfrm>
            <a:off x="17677138" y="10228465"/>
            <a:ext cx="1749611" cy="1815475"/>
          </a:xfrm>
          <a:prstGeom prst="donu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6" name="Daire: Boş 35">
            <a:extLst>
              <a:ext uri="{FF2B5EF4-FFF2-40B4-BE49-F238E27FC236}">
                <a16:creationId xmlns:a16="http://schemas.microsoft.com/office/drawing/2014/main" id="{DC51266D-D9AD-488A-8361-BE4382112882}"/>
              </a:ext>
            </a:extLst>
          </p:cNvPr>
          <p:cNvSpPr/>
          <p:nvPr/>
        </p:nvSpPr>
        <p:spPr>
          <a:xfrm>
            <a:off x="17677139" y="12448733"/>
            <a:ext cx="1749611" cy="1815475"/>
          </a:xfrm>
          <a:prstGeom prst="donu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
        <p:nvSpPr>
          <p:cNvPr id="37" name="Daire: Boş 36">
            <a:extLst>
              <a:ext uri="{FF2B5EF4-FFF2-40B4-BE49-F238E27FC236}">
                <a16:creationId xmlns:a16="http://schemas.microsoft.com/office/drawing/2014/main" id="{A1063E10-7045-40B9-AE4E-17BD5B4EE007}"/>
              </a:ext>
            </a:extLst>
          </p:cNvPr>
          <p:cNvSpPr/>
          <p:nvPr/>
        </p:nvSpPr>
        <p:spPr>
          <a:xfrm>
            <a:off x="15636906" y="12043940"/>
            <a:ext cx="1749611" cy="1815475"/>
          </a:xfrm>
          <a:prstGeom prst="donu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TotalTime>
  <Words>638</Words>
  <Application>Microsoft Office PowerPoint</Application>
  <PresentationFormat>Özel</PresentationFormat>
  <Paragraphs>43</Paragraphs>
  <Slides>1</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Wingdings</vt:lpstr>
      <vt:lpstr>Times New Roman</vt:lpstr>
      <vt:lpstr>Arial</vt:lpstr>
      <vt:lpstr>Default Design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cp:lastModifiedBy>enes parlayan</cp:lastModifiedBy>
  <cp:revision>41</cp:revision>
  <dcterms:modified xsi:type="dcterms:W3CDTF">2021-06-02T16:04:08Z</dcterms:modified>
</cp:coreProperties>
</file>